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wmv" ContentType="video/x-ms-wm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58"/>
  </p:notesMasterIdLst>
  <p:sldIdLst>
    <p:sldId id="256" r:id="rId2"/>
    <p:sldId id="257" r:id="rId3"/>
    <p:sldId id="260" r:id="rId4"/>
    <p:sldId id="258" r:id="rId5"/>
    <p:sldId id="261" r:id="rId6"/>
    <p:sldId id="259" r:id="rId7"/>
    <p:sldId id="262" r:id="rId8"/>
    <p:sldId id="263" r:id="rId9"/>
    <p:sldId id="264" r:id="rId10"/>
    <p:sldId id="266" r:id="rId11"/>
    <p:sldId id="267" r:id="rId12"/>
    <p:sldId id="283" r:id="rId13"/>
    <p:sldId id="268" r:id="rId14"/>
    <p:sldId id="274" r:id="rId15"/>
    <p:sldId id="306" r:id="rId16"/>
    <p:sldId id="321" r:id="rId17"/>
    <p:sldId id="322" r:id="rId18"/>
    <p:sldId id="323" r:id="rId19"/>
    <p:sldId id="324" r:id="rId20"/>
    <p:sldId id="325" r:id="rId21"/>
    <p:sldId id="286" r:id="rId22"/>
    <p:sldId id="280" r:id="rId23"/>
    <p:sldId id="282" r:id="rId24"/>
    <p:sldId id="326" r:id="rId25"/>
    <p:sldId id="327" r:id="rId26"/>
    <p:sldId id="328" r:id="rId27"/>
    <p:sldId id="285" r:id="rId28"/>
    <p:sldId id="275" r:id="rId29"/>
    <p:sldId id="317" r:id="rId30"/>
    <p:sldId id="318" r:id="rId31"/>
    <p:sldId id="319" r:id="rId32"/>
    <p:sldId id="320" r:id="rId33"/>
    <p:sldId id="288" r:id="rId34"/>
    <p:sldId id="289" r:id="rId35"/>
    <p:sldId id="301" r:id="rId36"/>
    <p:sldId id="290" r:id="rId37"/>
    <p:sldId id="291" r:id="rId38"/>
    <p:sldId id="300" r:id="rId39"/>
    <p:sldId id="299" r:id="rId40"/>
    <p:sldId id="308" r:id="rId41"/>
    <p:sldId id="309" r:id="rId42"/>
    <p:sldId id="292" r:id="rId43"/>
    <p:sldId id="293" r:id="rId44"/>
    <p:sldId id="329" r:id="rId45"/>
    <p:sldId id="330" r:id="rId46"/>
    <p:sldId id="314" r:id="rId47"/>
    <p:sldId id="331" r:id="rId48"/>
    <p:sldId id="294" r:id="rId49"/>
    <p:sldId id="295" r:id="rId50"/>
    <p:sldId id="297" r:id="rId51"/>
    <p:sldId id="298" r:id="rId52"/>
    <p:sldId id="296" r:id="rId53"/>
    <p:sldId id="272" r:id="rId54"/>
    <p:sldId id="269" r:id="rId55"/>
    <p:sldId id="270" r:id="rId56"/>
    <p:sldId id="316" r:id="rId5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BDBDB"/>
    <a:srgbClr val="404040"/>
    <a:srgbClr val="BD58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6" autoAdjust="0"/>
    <p:restoredTop sz="95342" autoAdjust="0"/>
  </p:normalViewPr>
  <p:slideViewPr>
    <p:cSldViewPr snapToGrid="0">
      <p:cViewPr>
        <p:scale>
          <a:sx n="86" d="100"/>
          <a:sy n="86" d="100"/>
        </p:scale>
        <p:origin x="48" y="-7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3CC77B-95A8-4DEC-A83E-563B65F19167}" type="datetimeFigureOut">
              <a:rPr lang="es-ES" smtClean="0"/>
              <a:t>14/03/2019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899CAF-3267-4F23-AEB8-19D2168031D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612747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I </a:t>
            </a:r>
            <a:r>
              <a:rPr lang="es-ES" dirty="0" err="1"/>
              <a:t>would</a:t>
            </a:r>
            <a:r>
              <a:rPr lang="es-ES" dirty="0"/>
              <a:t> </a:t>
            </a:r>
            <a:r>
              <a:rPr lang="es-ES" dirty="0" err="1"/>
              <a:t>like</a:t>
            </a:r>
            <a:r>
              <a:rPr lang="es-ES" dirty="0"/>
              <a:t> </a:t>
            </a:r>
            <a:r>
              <a:rPr lang="es-ES" dirty="0" err="1"/>
              <a:t>you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try and </a:t>
            </a:r>
            <a:r>
              <a:rPr lang="es-ES" dirty="0" err="1"/>
              <a:t>remember</a:t>
            </a:r>
            <a:r>
              <a:rPr lang="es-ES" dirty="0"/>
              <a:t> </a:t>
            </a:r>
            <a:r>
              <a:rPr lang="es-ES" dirty="0" err="1"/>
              <a:t>your</a:t>
            </a:r>
            <a:r>
              <a:rPr lang="es-ES" dirty="0"/>
              <a:t> </a:t>
            </a:r>
            <a:r>
              <a:rPr lang="es-ES" dirty="0" err="1"/>
              <a:t>happiest</a:t>
            </a:r>
            <a:r>
              <a:rPr lang="es-ES" dirty="0"/>
              <a:t> </a:t>
            </a:r>
            <a:r>
              <a:rPr lang="es-ES" dirty="0" err="1"/>
              <a:t>memory</a:t>
            </a:r>
            <a:r>
              <a:rPr lang="es-ES" dirty="0"/>
              <a:t>. </a:t>
            </a:r>
            <a:r>
              <a:rPr lang="es-ES" dirty="0" err="1"/>
              <a:t>Now</a:t>
            </a:r>
            <a:r>
              <a:rPr lang="es-ES" dirty="0"/>
              <a:t>, </a:t>
            </a:r>
            <a:r>
              <a:rPr lang="es-ES" dirty="0" err="1"/>
              <a:t>think</a:t>
            </a:r>
            <a:r>
              <a:rPr lang="es-ES" dirty="0"/>
              <a:t> </a:t>
            </a:r>
            <a:r>
              <a:rPr lang="es-ES" dirty="0" err="1"/>
              <a:t>about</a:t>
            </a:r>
            <a:r>
              <a:rPr lang="es-ES" dirty="0"/>
              <a:t> </a:t>
            </a:r>
            <a:r>
              <a:rPr lang="es-ES" dirty="0" err="1"/>
              <a:t>yourselves</a:t>
            </a:r>
            <a:r>
              <a:rPr lang="es-ES" dirty="0"/>
              <a:t> 40 </a:t>
            </a:r>
            <a:r>
              <a:rPr lang="es-ES" dirty="0" err="1"/>
              <a:t>years</a:t>
            </a:r>
            <a:r>
              <a:rPr lang="es-ES" dirty="0"/>
              <a:t> </a:t>
            </a:r>
            <a:r>
              <a:rPr lang="es-ES" dirty="0" err="1"/>
              <a:t>from</a:t>
            </a:r>
            <a:r>
              <a:rPr lang="es-ES" dirty="0"/>
              <a:t> </a:t>
            </a:r>
            <a:r>
              <a:rPr lang="es-ES" dirty="0" err="1"/>
              <a:t>now</a:t>
            </a:r>
            <a:r>
              <a:rPr lang="es-ES" dirty="0"/>
              <a:t>. </a:t>
            </a:r>
            <a:r>
              <a:rPr lang="es-ES" dirty="0" err="1"/>
              <a:t>You</a:t>
            </a:r>
            <a:r>
              <a:rPr lang="es-ES" dirty="0"/>
              <a:t> </a:t>
            </a:r>
            <a:r>
              <a:rPr lang="es-ES" dirty="0" err="1"/>
              <a:t>may</a:t>
            </a:r>
            <a:r>
              <a:rPr lang="es-ES" dirty="0"/>
              <a:t> no </a:t>
            </a:r>
            <a:r>
              <a:rPr lang="es-ES" dirty="0" err="1"/>
              <a:t>longer</a:t>
            </a:r>
            <a:r>
              <a:rPr lang="es-ES" dirty="0"/>
              <a:t> </a:t>
            </a:r>
            <a:r>
              <a:rPr lang="es-ES" dirty="0" err="1"/>
              <a:t>remember</a:t>
            </a:r>
            <a:r>
              <a:rPr lang="es-ES" dirty="0"/>
              <a:t> </a:t>
            </a:r>
            <a:r>
              <a:rPr lang="es-ES" dirty="0" err="1"/>
              <a:t>that</a:t>
            </a:r>
            <a:r>
              <a:rPr lang="es-ES" dirty="0"/>
              <a:t> </a:t>
            </a:r>
            <a:r>
              <a:rPr lang="es-ES" dirty="0" err="1"/>
              <a:t>moment</a:t>
            </a:r>
            <a:r>
              <a:rPr lang="es-ES" dirty="0"/>
              <a:t>. </a:t>
            </a:r>
            <a:r>
              <a:rPr lang="es-ES" dirty="0" err="1"/>
              <a:t>Wouldn’t</a:t>
            </a:r>
            <a:r>
              <a:rPr lang="es-ES" dirty="0"/>
              <a:t> </a:t>
            </a:r>
            <a:r>
              <a:rPr lang="es-ES" dirty="0" err="1"/>
              <a:t>you</a:t>
            </a:r>
            <a:r>
              <a:rPr lang="es-ES" dirty="0"/>
              <a:t> </a:t>
            </a:r>
            <a:r>
              <a:rPr lang="es-ES" dirty="0" err="1"/>
              <a:t>like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capture </a:t>
            </a:r>
            <a:r>
              <a:rPr lang="es-ES" dirty="0" err="1"/>
              <a:t>those</a:t>
            </a:r>
            <a:r>
              <a:rPr lang="es-ES" dirty="0"/>
              <a:t> </a:t>
            </a:r>
            <a:r>
              <a:rPr lang="es-ES" dirty="0" err="1"/>
              <a:t>moments</a:t>
            </a:r>
            <a:r>
              <a:rPr lang="es-ES" dirty="0"/>
              <a:t> and </a:t>
            </a:r>
            <a:r>
              <a:rPr lang="es-ES" dirty="0" err="1"/>
              <a:t>relive</a:t>
            </a:r>
            <a:r>
              <a:rPr lang="es-ES" dirty="0"/>
              <a:t> </a:t>
            </a:r>
            <a:r>
              <a:rPr lang="es-ES" dirty="0" err="1"/>
              <a:t>them</a:t>
            </a:r>
            <a:r>
              <a:rPr lang="es-ES" dirty="0"/>
              <a:t> in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future</a:t>
            </a:r>
            <a:r>
              <a:rPr lang="es-ES" dirty="0"/>
              <a:t>? </a:t>
            </a:r>
            <a:r>
              <a:rPr lang="es-ES" dirty="0" err="1"/>
              <a:t>That’s</a:t>
            </a:r>
            <a:r>
              <a:rPr lang="es-ES" dirty="0"/>
              <a:t> </a:t>
            </a:r>
            <a:r>
              <a:rPr lang="es-ES" dirty="0" err="1"/>
              <a:t>what</a:t>
            </a:r>
            <a:r>
              <a:rPr lang="es-ES" dirty="0"/>
              <a:t> </a:t>
            </a:r>
            <a:r>
              <a:rPr lang="es-ES" dirty="0" err="1"/>
              <a:t>Capsulefy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dirty="0" err="1"/>
              <a:t>about</a:t>
            </a:r>
            <a:r>
              <a:rPr lang="es-ES" dirty="0"/>
              <a:t>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899CAF-3267-4F23-AEB8-19D2168031DC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527766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/>
              <a:t>Mention</a:t>
            </a:r>
            <a:r>
              <a:rPr lang="es-ES" dirty="0"/>
              <a:t> </a:t>
            </a:r>
            <a:r>
              <a:rPr lang="es-ES" dirty="0" err="1"/>
              <a:t>Toggl</a:t>
            </a:r>
            <a:r>
              <a:rPr lang="es-ES" dirty="0"/>
              <a:t>, </a:t>
            </a:r>
            <a:r>
              <a:rPr lang="es-ES" dirty="0" err="1"/>
              <a:t>although</a:t>
            </a:r>
            <a:r>
              <a:rPr lang="es-ES" dirty="0"/>
              <a:t> </a:t>
            </a:r>
            <a:r>
              <a:rPr lang="es-ES" dirty="0" err="1"/>
              <a:t>it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dirty="0" err="1"/>
              <a:t>not</a:t>
            </a:r>
            <a:r>
              <a:rPr lang="es-ES" dirty="0"/>
              <a:t> </a:t>
            </a:r>
            <a:r>
              <a:rPr lang="es-ES" dirty="0" err="1"/>
              <a:t>part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ALM </a:t>
            </a:r>
            <a:r>
              <a:rPr lang="es-ES" dirty="0" err="1"/>
              <a:t>itself</a:t>
            </a:r>
            <a:r>
              <a:rPr lang="es-ES" dirty="0"/>
              <a:t>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899CAF-3267-4F23-AEB8-19D2168031DC}" type="slidenum">
              <a:rPr lang="es-ES" smtClean="0"/>
              <a:t>23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064878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/>
              <a:t>Factors</a:t>
            </a:r>
            <a:r>
              <a:rPr lang="es-ES" dirty="0"/>
              <a:t> </a:t>
            </a:r>
            <a:r>
              <a:rPr lang="es-ES" dirty="0" err="1"/>
              <a:t>taken</a:t>
            </a:r>
            <a:r>
              <a:rPr lang="es-ES" dirty="0"/>
              <a:t> </a:t>
            </a:r>
            <a:r>
              <a:rPr lang="es-ES" dirty="0" err="1"/>
              <a:t>into</a:t>
            </a:r>
            <a:r>
              <a:rPr lang="es-ES" dirty="0"/>
              <a:t> </a:t>
            </a:r>
            <a:r>
              <a:rPr lang="es-ES" dirty="0" err="1"/>
              <a:t>account</a:t>
            </a:r>
            <a:r>
              <a:rPr lang="es-ES" dirty="0"/>
              <a:t>: salaries, </a:t>
            </a:r>
            <a:r>
              <a:rPr lang="es-ES" dirty="0" err="1"/>
              <a:t>workplace</a:t>
            </a:r>
            <a:r>
              <a:rPr lang="es-ES" dirty="0"/>
              <a:t>, hosting, </a:t>
            </a:r>
            <a:r>
              <a:rPr lang="es-ES" dirty="0" err="1"/>
              <a:t>adversitement</a:t>
            </a:r>
            <a:r>
              <a:rPr lang="es-ES" dirty="0"/>
              <a:t>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899CAF-3267-4F23-AEB8-19D2168031DC}" type="slidenum">
              <a:rPr lang="es-ES" smtClean="0"/>
              <a:t>43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593826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/>
              <a:t>Computers</a:t>
            </a:r>
            <a:r>
              <a:rPr lang="es-ES" dirty="0"/>
              <a:t> </a:t>
            </a:r>
            <a:r>
              <a:rPr lang="es-ES" dirty="0" err="1"/>
              <a:t>not</a:t>
            </a:r>
            <a:r>
              <a:rPr lang="es-ES" dirty="0"/>
              <a:t> </a:t>
            </a:r>
            <a:r>
              <a:rPr lang="es-ES" dirty="0" err="1"/>
              <a:t>working</a:t>
            </a:r>
            <a:r>
              <a:rPr lang="es-ES" dirty="0"/>
              <a:t>, </a:t>
            </a:r>
            <a:r>
              <a:rPr lang="es-ES" dirty="0" err="1"/>
              <a:t>contracts</a:t>
            </a:r>
            <a:r>
              <a:rPr lang="es-ES" dirty="0"/>
              <a:t> </a:t>
            </a:r>
            <a:r>
              <a:rPr lang="es-ES" dirty="0" err="1"/>
              <a:t>changing</a:t>
            </a:r>
            <a:r>
              <a:rPr lang="es-ES" dirty="0"/>
              <a:t>, servers </a:t>
            </a:r>
            <a:r>
              <a:rPr lang="es-ES" dirty="0" err="1"/>
              <a:t>down</a:t>
            </a:r>
            <a:r>
              <a:rPr lang="es-ES" dirty="0"/>
              <a:t>, incompatible </a:t>
            </a:r>
            <a:r>
              <a:rPr lang="es-ES" dirty="0" err="1"/>
              <a:t>schedules</a:t>
            </a:r>
            <a:r>
              <a:rPr lang="es-ES" dirty="0"/>
              <a:t>, </a:t>
            </a:r>
            <a:r>
              <a:rPr lang="es-ES" dirty="0" err="1"/>
              <a:t>negative</a:t>
            </a:r>
            <a:r>
              <a:rPr lang="es-ES" dirty="0"/>
              <a:t> </a:t>
            </a:r>
            <a:r>
              <a:rPr lang="es-ES" dirty="0" err="1"/>
              <a:t>reception</a:t>
            </a:r>
            <a:r>
              <a:rPr lang="es-ES" dirty="0"/>
              <a:t> and </a:t>
            </a:r>
            <a:r>
              <a:rPr lang="es-ES" dirty="0" err="1"/>
              <a:t>losses</a:t>
            </a:r>
            <a:r>
              <a:rPr lang="es-ES" dirty="0"/>
              <a:t>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899CAF-3267-4F23-AEB8-19D2168031DC}" type="slidenum">
              <a:rPr lang="es-ES" smtClean="0"/>
              <a:t>48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200891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/>
              <a:t>Insurance</a:t>
            </a:r>
            <a:r>
              <a:rPr lang="es-ES" dirty="0"/>
              <a:t> </a:t>
            </a:r>
            <a:r>
              <a:rPr lang="es-ES" dirty="0" err="1"/>
              <a:t>companies</a:t>
            </a:r>
            <a:r>
              <a:rPr lang="es-ES" dirty="0"/>
              <a:t>: </a:t>
            </a:r>
            <a:r>
              <a:rPr lang="es-ES" dirty="0" err="1"/>
              <a:t>offer</a:t>
            </a:r>
            <a:r>
              <a:rPr lang="es-ES" dirty="0"/>
              <a:t> capsules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their</a:t>
            </a:r>
            <a:r>
              <a:rPr lang="es-ES" dirty="0"/>
              <a:t> </a:t>
            </a:r>
            <a:r>
              <a:rPr lang="es-ES" dirty="0" err="1"/>
              <a:t>clients</a:t>
            </a:r>
            <a:r>
              <a:rPr lang="es-ES" dirty="0"/>
              <a:t>, </a:t>
            </a:r>
            <a:r>
              <a:rPr lang="es-ES" dirty="0" err="1"/>
              <a:t>with</a:t>
            </a:r>
            <a:r>
              <a:rPr lang="es-ES" dirty="0"/>
              <a:t> no </a:t>
            </a:r>
            <a:r>
              <a:rPr lang="es-ES" dirty="0" err="1"/>
              <a:t>expiration</a:t>
            </a:r>
            <a:r>
              <a:rPr lang="es-ES" dirty="0"/>
              <a:t> and </a:t>
            </a:r>
            <a:r>
              <a:rPr lang="es-ES" dirty="0" err="1"/>
              <a:t>special</a:t>
            </a:r>
            <a:r>
              <a:rPr lang="es-ES" dirty="0"/>
              <a:t> </a:t>
            </a:r>
            <a:r>
              <a:rPr lang="es-ES" dirty="0" err="1"/>
              <a:t>prices</a:t>
            </a:r>
            <a:r>
              <a:rPr lang="es-ES" dirty="0"/>
              <a:t>. </a:t>
            </a:r>
            <a:r>
              <a:rPr lang="es-ES" dirty="0" err="1"/>
              <a:t>Create</a:t>
            </a:r>
            <a:r>
              <a:rPr lang="es-ES" dirty="0"/>
              <a:t> </a:t>
            </a:r>
            <a:r>
              <a:rPr lang="es-ES" dirty="0" err="1"/>
              <a:t>endpoint</a:t>
            </a:r>
            <a:r>
              <a:rPr lang="es-ES" dirty="0"/>
              <a:t>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insurances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send</a:t>
            </a:r>
            <a:r>
              <a:rPr lang="es-ES" dirty="0"/>
              <a:t> </a:t>
            </a:r>
            <a:r>
              <a:rPr lang="es-ES" dirty="0" err="1"/>
              <a:t>their</a:t>
            </a:r>
            <a:r>
              <a:rPr lang="es-ES" dirty="0"/>
              <a:t> </a:t>
            </a:r>
            <a:r>
              <a:rPr lang="es-ES" dirty="0" err="1"/>
              <a:t>client</a:t>
            </a:r>
            <a:r>
              <a:rPr lang="es-ES" dirty="0"/>
              <a:t> data.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899CAF-3267-4F23-AEB8-19D2168031DC}" type="slidenum">
              <a:rPr lang="es-ES" smtClean="0"/>
              <a:t>52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27481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F154B-8CDD-43CE-8338-0D6DB64DC52C}" type="datetime1">
              <a:rPr lang="es-ES" smtClean="0"/>
              <a:t>14/03/2019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‹Nº›</a:t>
            </a:fld>
            <a:endParaRPr lang="es-E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37700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DFD82-6E9E-4917-96A8-FB8D8711FA2D}" type="datetime1">
              <a:rPr lang="es-ES" smtClean="0"/>
              <a:t>14/03/2019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198171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473BE-F348-4091-ADCE-A927E065E3B1}" type="datetime1">
              <a:rPr lang="es-ES" smtClean="0"/>
              <a:t>14/03/2019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928279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B2A4AC-2E9E-4791-99B0-FE5AEA12B549}" type="datetime1">
              <a:rPr lang="es-ES" smtClean="0"/>
              <a:t>14/03/2019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722067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E8ACE-11E2-4DE1-B206-F89AA0E55C2B}" type="datetime1">
              <a:rPr lang="es-ES" smtClean="0"/>
              <a:t>14/03/2019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‹Nº›</a:t>
            </a:fld>
            <a:endParaRPr lang="es-E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03978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D87B80-4A32-4586-A007-06688D293C88}" type="datetime1">
              <a:rPr lang="es-ES" smtClean="0"/>
              <a:t>14/03/2019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376917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5C79C9-90AD-433D-8A12-395918A9D092}" type="datetime1">
              <a:rPr lang="es-ES" smtClean="0"/>
              <a:t>14/03/2019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095875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B78194-7D8A-46D7-9601-E0041CBB5DA8}" type="datetime1">
              <a:rPr lang="es-ES" smtClean="0"/>
              <a:t>14/03/2019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823960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656B6F-D494-420B-9C26-BF854CD97EE2}" type="datetime1">
              <a:rPr lang="es-ES" smtClean="0"/>
              <a:t>14/03/2019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797057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1E29A689-1305-4D3D-81C8-D8B59DBF707C}" type="datetime1">
              <a:rPr lang="es-ES" smtClean="0"/>
              <a:t>14/03/2019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871227D-4415-4148-9C72-04CE1AE1FA4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386608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44912-B14C-42C6-99A5-AE1D0071A37F}" type="datetime1">
              <a:rPr lang="es-ES" smtClean="0"/>
              <a:t>14/03/2019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414556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F28702DF-E574-4A0E-A408-B085D20A1C2D}" type="datetime1">
              <a:rPr lang="es-ES" smtClean="0"/>
              <a:t>14/03/2019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4000">
                <a:solidFill>
                  <a:srgbClr val="404040"/>
                </a:solidFill>
              </a:defRPr>
            </a:lvl1pPr>
          </a:lstStyle>
          <a:p>
            <a:fld id="{8871227D-4415-4148-9C72-04CE1AE1FA40}" type="slidenum">
              <a:rPr lang="es-ES" smtClean="0"/>
              <a:pPr/>
              <a:t>‹Nº›</a:t>
            </a:fld>
            <a:endParaRPr lang="es-E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27353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microsoft.com/office/2007/relationships/hdphoto" Target="../media/hdphoto5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svg"/><Relationship Id="rId7" Type="http://schemas.openxmlformats.org/officeDocument/2006/relationships/image" Target="../media/image34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svg"/><Relationship Id="rId4" Type="http://schemas.openxmlformats.org/officeDocument/2006/relationships/image" Target="../media/image31.png"/><Relationship Id="rId9" Type="http://schemas.openxmlformats.org/officeDocument/2006/relationships/image" Target="../media/image36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svg"/><Relationship Id="rId4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svg"/><Relationship Id="rId4" Type="http://schemas.openxmlformats.org/officeDocument/2006/relationships/image" Target="../media/image4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4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wmv"/><Relationship Id="rId1" Type="http://schemas.microsoft.com/office/2007/relationships/media" Target="../media/media2.wmv"/><Relationship Id="rId4" Type="http://schemas.openxmlformats.org/officeDocument/2006/relationships/image" Target="../media/image4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wmv"/><Relationship Id="rId1" Type="http://schemas.microsoft.com/office/2007/relationships/media" Target="../media/media3.wmv"/><Relationship Id="rId4" Type="http://schemas.openxmlformats.org/officeDocument/2006/relationships/image" Target="../media/image4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.wmv"/><Relationship Id="rId1" Type="http://schemas.microsoft.com/office/2007/relationships/media" Target="../media/media4.wmv"/><Relationship Id="rId4" Type="http://schemas.openxmlformats.org/officeDocument/2006/relationships/image" Target="../media/image4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5.wmv"/><Relationship Id="rId1" Type="http://schemas.microsoft.com/office/2007/relationships/media" Target="../media/media5.wmv"/><Relationship Id="rId4" Type="http://schemas.openxmlformats.org/officeDocument/2006/relationships/image" Target="../media/image5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6.wmv"/><Relationship Id="rId1" Type="http://schemas.microsoft.com/office/2007/relationships/media" Target="../media/media6.wmv"/><Relationship Id="rId4" Type="http://schemas.openxmlformats.org/officeDocument/2006/relationships/image" Target="../media/image5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svg"/><Relationship Id="rId3" Type="http://schemas.openxmlformats.org/officeDocument/2006/relationships/image" Target="../media/image52.png"/><Relationship Id="rId7" Type="http://schemas.openxmlformats.org/officeDocument/2006/relationships/image" Target="../media/image5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11" Type="http://schemas.openxmlformats.org/officeDocument/2006/relationships/image" Target="../media/image59.png"/><Relationship Id="rId5" Type="http://schemas.openxmlformats.org/officeDocument/2006/relationships/image" Target="../media/image19.png"/><Relationship Id="rId10" Type="http://schemas.openxmlformats.org/officeDocument/2006/relationships/image" Target="../media/image58.svg"/><Relationship Id="rId4" Type="http://schemas.openxmlformats.org/officeDocument/2006/relationships/image" Target="../media/image53.svg"/><Relationship Id="rId9" Type="http://schemas.openxmlformats.org/officeDocument/2006/relationships/image" Target="../media/image5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svg"/><Relationship Id="rId5" Type="http://schemas.openxmlformats.org/officeDocument/2006/relationships/image" Target="../media/image61.png"/><Relationship Id="rId4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sv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69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1.svg"/><Relationship Id="rId7" Type="http://schemas.openxmlformats.org/officeDocument/2006/relationships/image" Target="../media/image75.sv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svg"/><Relationship Id="rId4" Type="http://schemas.openxmlformats.org/officeDocument/2006/relationships/image" Target="../media/image72.png"/><Relationship Id="rId9" Type="http://schemas.openxmlformats.org/officeDocument/2006/relationships/image" Target="../media/image77.sv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sv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6.svg"/><Relationship Id="rId4" Type="http://schemas.openxmlformats.org/officeDocument/2006/relationships/image" Target="../media/image85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88.svg"/><Relationship Id="rId7" Type="http://schemas.openxmlformats.org/officeDocument/2006/relationships/image" Target="../media/image92.sv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5" Type="http://schemas.openxmlformats.org/officeDocument/2006/relationships/image" Target="../media/image90.svg"/><Relationship Id="rId4" Type="http://schemas.openxmlformats.org/officeDocument/2006/relationships/image" Target="../media/image89.png"/><Relationship Id="rId9" Type="http://schemas.openxmlformats.org/officeDocument/2006/relationships/image" Target="../media/image77.sv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sv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6.svg"/><Relationship Id="rId4" Type="http://schemas.openxmlformats.org/officeDocument/2006/relationships/image" Target="../media/image9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sv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6.svg"/><Relationship Id="rId4" Type="http://schemas.openxmlformats.org/officeDocument/2006/relationships/image" Target="../media/image8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7.sv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svg"/><Relationship Id="rId5" Type="http://schemas.openxmlformats.org/officeDocument/2006/relationships/image" Target="../media/image100.png"/><Relationship Id="rId4" Type="http://schemas.openxmlformats.org/officeDocument/2006/relationships/image" Target="../media/image99.sv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svg"/><Relationship Id="rId13" Type="http://schemas.openxmlformats.org/officeDocument/2006/relationships/image" Target="../media/image108.png"/><Relationship Id="rId18" Type="http://schemas.openxmlformats.org/officeDocument/2006/relationships/image" Target="../media/image13.svg"/><Relationship Id="rId3" Type="http://schemas.openxmlformats.org/officeDocument/2006/relationships/image" Target="../media/image4.png"/><Relationship Id="rId7" Type="http://schemas.openxmlformats.org/officeDocument/2006/relationships/image" Target="../media/image104.png"/><Relationship Id="rId12" Type="http://schemas.openxmlformats.org/officeDocument/2006/relationships/image" Target="../media/image77.svg"/><Relationship Id="rId1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86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svg"/><Relationship Id="rId11" Type="http://schemas.openxmlformats.org/officeDocument/2006/relationships/image" Target="../media/image76.png"/><Relationship Id="rId5" Type="http://schemas.openxmlformats.org/officeDocument/2006/relationships/image" Target="../media/image102.png"/><Relationship Id="rId15" Type="http://schemas.openxmlformats.org/officeDocument/2006/relationships/image" Target="../media/image85.png"/><Relationship Id="rId10" Type="http://schemas.openxmlformats.org/officeDocument/2006/relationships/image" Target="../media/image107.svg"/><Relationship Id="rId4" Type="http://schemas.openxmlformats.org/officeDocument/2006/relationships/image" Target="../media/image5.svg"/><Relationship Id="rId9" Type="http://schemas.openxmlformats.org/officeDocument/2006/relationships/image" Target="../media/image106.png"/><Relationship Id="rId14" Type="http://schemas.openxmlformats.org/officeDocument/2006/relationships/image" Target="../media/image109.sv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jp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sv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sv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microsoft.com/office/2007/relationships/hdphoto" Target="../media/hdphoto1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microsoft.com/office/2007/relationships/hdphoto" Target="../media/hdphoto4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19.png"/><Relationship Id="rId4" Type="http://schemas.openxmlformats.org/officeDocument/2006/relationships/image" Target="../media/image2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9B429A4A-DCC8-45D3-8ABC-FEE50EA927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97527" y="4798635"/>
            <a:ext cx="10196946" cy="1086237"/>
          </a:xfrm>
        </p:spPr>
        <p:txBody>
          <a:bodyPr>
            <a:noAutofit/>
          </a:bodyPr>
          <a:lstStyle/>
          <a:p>
            <a:r>
              <a:rPr lang="es-ES" sz="4000" dirty="0" err="1"/>
              <a:t>Your</a:t>
            </a:r>
            <a:r>
              <a:rPr lang="es-ES" sz="4000" dirty="0"/>
              <a:t> </a:t>
            </a:r>
            <a:r>
              <a:rPr lang="es-ES" sz="4000" dirty="0" err="1"/>
              <a:t>past</a:t>
            </a:r>
            <a:r>
              <a:rPr lang="es-ES" sz="4000" dirty="0"/>
              <a:t>. </a:t>
            </a:r>
            <a:r>
              <a:rPr lang="es-ES" sz="4000" dirty="0" err="1"/>
              <a:t>Your</a:t>
            </a:r>
            <a:r>
              <a:rPr lang="es-ES" sz="4000" dirty="0"/>
              <a:t> </a:t>
            </a:r>
            <a:r>
              <a:rPr lang="es-ES" sz="4000" dirty="0" err="1"/>
              <a:t>present</a:t>
            </a:r>
            <a:r>
              <a:rPr lang="es-ES" sz="4000" dirty="0"/>
              <a:t>. </a:t>
            </a:r>
            <a:r>
              <a:rPr lang="es-ES" sz="4000" dirty="0" err="1"/>
              <a:t>Your</a:t>
            </a:r>
            <a:r>
              <a:rPr lang="es-ES" sz="4000" dirty="0"/>
              <a:t> </a:t>
            </a:r>
            <a:r>
              <a:rPr lang="es-ES" sz="4000" dirty="0" err="1"/>
              <a:t>future</a:t>
            </a:r>
            <a:r>
              <a:rPr lang="es-ES" sz="4000" dirty="0"/>
              <a:t>.</a:t>
            </a:r>
          </a:p>
        </p:txBody>
      </p:sp>
      <p:sp>
        <p:nvSpPr>
          <p:cNvPr id="10" name="Marcador de número de diapositiva 9">
            <a:extLst>
              <a:ext uri="{FF2B5EF4-FFF2-40B4-BE49-F238E27FC236}">
                <a16:creationId xmlns:a16="http://schemas.microsoft.com/office/drawing/2014/main" id="{32AE7E45-2992-481E-8A38-DEDB543D1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1</a:t>
            </a:fld>
            <a:endParaRPr lang="es-ES"/>
          </a:p>
        </p:txBody>
      </p:sp>
      <p:pic>
        <p:nvPicPr>
          <p:cNvPr id="4" name="Gráfico 3">
            <a:extLst>
              <a:ext uri="{FF2B5EF4-FFF2-40B4-BE49-F238E27FC236}">
                <a16:creationId xmlns:a16="http://schemas.microsoft.com/office/drawing/2014/main" id="{66E8EF5A-27B6-4604-9C37-967C1726D0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29828" y="-305608"/>
            <a:ext cx="7932343" cy="5470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410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E8244D-E0F5-45AA-8D3B-C624FD067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/>
              <a:t>TEAM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7A6206F-2AF1-4213-B51C-5A19F7C030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4202096"/>
            <a:ext cx="10058400" cy="1668087"/>
          </a:xfrm>
        </p:spPr>
        <p:txBody>
          <a:bodyPr>
            <a:normAutofit/>
          </a:bodyPr>
          <a:lstStyle/>
          <a:p>
            <a:pPr algn="ctr"/>
            <a:r>
              <a:rPr lang="es-ES" sz="4000" dirty="0"/>
              <a:t>Rafael Fresno</a:t>
            </a:r>
          </a:p>
          <a:p>
            <a:pPr algn="ctr">
              <a:lnSpc>
                <a:spcPct val="50000"/>
              </a:lnSpc>
            </a:pPr>
            <a:r>
              <a:rPr lang="es-ES" sz="4000" dirty="0" err="1"/>
              <a:t>Backend</a:t>
            </a:r>
            <a:r>
              <a:rPr lang="es-ES" sz="4000" dirty="0"/>
              <a:t> </a:t>
            </a:r>
            <a:r>
              <a:rPr lang="es-ES" sz="4000" dirty="0" err="1"/>
              <a:t>developer</a:t>
            </a:r>
            <a:r>
              <a:rPr lang="es-ES" sz="4000" dirty="0"/>
              <a:t>, API </a:t>
            </a:r>
            <a:r>
              <a:rPr lang="es-ES" sz="4000" dirty="0" err="1"/>
              <a:t>integration</a:t>
            </a:r>
            <a:endParaRPr lang="es-ES" sz="4000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8880E46-22CA-459B-B783-2B6711B7A5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10</a:t>
            </a:fld>
            <a:endParaRPr lang="es-E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6507AA0-EAEA-4AAC-AA31-320FA0FEB6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0111" y="5320146"/>
            <a:ext cx="818284" cy="922876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FBDD99AF-2F07-4D55-89EB-2CADF5CE7E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7887" y="5252084"/>
            <a:ext cx="2131170" cy="1065585"/>
          </a:xfrm>
          <a:prstGeom prst="rect">
            <a:avLst/>
          </a:prstGeom>
        </p:spPr>
      </p:pic>
      <p:pic>
        <p:nvPicPr>
          <p:cNvPr id="12" name="Gráfico 11">
            <a:extLst>
              <a:ext uri="{FF2B5EF4-FFF2-40B4-BE49-F238E27FC236}">
                <a16:creationId xmlns:a16="http://schemas.microsoft.com/office/drawing/2014/main" id="{8005190C-F806-4EC5-9451-9E18705A33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88549" y="5441926"/>
            <a:ext cx="1585890" cy="856514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442322D4-FCA0-47E9-A188-827227ABA6E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8077" b="99063" l="9996" r="96029">
                        <a14:foregroundMark x1="52477" y1="8077" x2="52477" y2="8077"/>
                        <a14:foregroundMark x1="37439" y1="72825" x2="19500" y2="85765"/>
                        <a14:foregroundMark x1="19500" y1="85765" x2="14636" y2="99063"/>
                        <a14:foregroundMark x1="22222" y1="93797" x2="40428" y2="81705"/>
                        <a14:foregroundMark x1="40428" y1="81705" x2="62026" y2="78536"/>
                        <a14:foregroundMark x1="62026" y1="78536" x2="84516" y2="83266"/>
                        <a14:foregroundMark x1="84516" y1="83266" x2="87104" y2="77555"/>
                        <a14:foregroundMark x1="91388" y1="80634" x2="96029" y2="97323"/>
                        <a14:foregroundMark x1="21910" y1="78135" x2="21910" y2="78135"/>
                        <a14:foregroundMark x1="22222" y1="76439" x2="22222" y2="76439"/>
                        <a14:foregroundMark x1="73762" y1="53860" x2="79964" y2="64971"/>
                        <a14:backgroundMark x1="21309" y1="58679" x2="19456" y2="74029"/>
                        <a14:backgroundMark x1="21374" y1="58144" x2="21309" y2="58679"/>
                        <a14:backgroundMark x1="21552" y1="76439" x2="21464" y2="77555"/>
                        <a14:backgroundMark x1="21636" y1="75368" x2="21552" y2="76439"/>
                        <a14:backgroundMark x1="22952" y1="58679" x2="21636" y2="75368"/>
                        <a14:backgroundMark x1="23873" y1="46988" x2="22952" y2="58679"/>
                        <a14:backgroundMark x1="77376" y1="50022" x2="82508" y2="63454"/>
                        <a14:backgroundMark x1="77108" y1="52878" x2="80723" y2="61758"/>
                        <a14:backgroundMark x1="20839" y1="73851" x2="19634" y2="78224"/>
                        <a14:backgroundMark x1="22579" y1="58501" x2="22579" y2="58501"/>
                        <a14:backgroundMark x1="21151" y1="56894" x2="21241" y2="60910"/>
                        <a14:backgroundMark x1="75190" y1="51183" x2="76350" y2="50245"/>
                        <a14:backgroundMark x1="74699" y1="48059" x2="74431" y2="51183"/>
                        <a14:backgroundMark x1="73940" y1="47479" x2="75100" y2="527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7497" y="1831225"/>
            <a:ext cx="2277005" cy="2277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4975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31F57AE7-1DFD-4B59-821F-E23B963155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/>
              <a:t>GOALS</a:t>
            </a:r>
          </a:p>
        </p:txBody>
      </p:sp>
      <p:sp>
        <p:nvSpPr>
          <p:cNvPr id="19" name="Marcador de número de diapositiva 18">
            <a:extLst>
              <a:ext uri="{FF2B5EF4-FFF2-40B4-BE49-F238E27FC236}">
                <a16:creationId xmlns:a16="http://schemas.microsoft.com/office/drawing/2014/main" id="{8AB212B1-9651-41F0-BFC9-A535E7845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11</a:t>
            </a:fld>
            <a:endParaRPr lang="es-ES"/>
          </a:p>
        </p:txBody>
      </p:sp>
      <p:pic>
        <p:nvPicPr>
          <p:cNvPr id="3" name="Gráfico 2" descr="Usuarios">
            <a:extLst>
              <a:ext uri="{FF2B5EF4-FFF2-40B4-BE49-F238E27FC236}">
                <a16:creationId xmlns:a16="http://schemas.microsoft.com/office/drawing/2014/main" id="{0986BDA1-32B7-4CBB-97ED-28EA8B1E0B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9301" y="2468969"/>
            <a:ext cx="2363490" cy="2363490"/>
          </a:xfrm>
          <a:prstGeom prst="rect">
            <a:avLst/>
          </a:prstGeom>
        </p:spPr>
      </p:pic>
      <p:pic>
        <p:nvPicPr>
          <p:cNvPr id="6" name="Gráfico 5" descr="Maestro">
            <a:extLst>
              <a:ext uri="{FF2B5EF4-FFF2-40B4-BE49-F238E27FC236}">
                <a16:creationId xmlns:a16="http://schemas.microsoft.com/office/drawing/2014/main" id="{D3BABE84-71CE-4C42-A26A-B9FCAF2B44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08304" y="2468970"/>
            <a:ext cx="2363489" cy="2363489"/>
          </a:xfrm>
          <a:prstGeom prst="rect">
            <a:avLst/>
          </a:prstGeom>
        </p:spPr>
      </p:pic>
      <p:pic>
        <p:nvPicPr>
          <p:cNvPr id="8" name="Gráfico 7" descr="Tendencia al alza">
            <a:extLst>
              <a:ext uri="{FF2B5EF4-FFF2-40B4-BE49-F238E27FC236}">
                <a16:creationId xmlns:a16="http://schemas.microsoft.com/office/drawing/2014/main" id="{3BA98BDE-675F-41DC-8979-EA9F461FF8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311671" y="2468970"/>
            <a:ext cx="2363489" cy="2363489"/>
          </a:xfrm>
          <a:prstGeom prst="rect">
            <a:avLst/>
          </a:prstGeom>
        </p:spPr>
      </p:pic>
      <p:pic>
        <p:nvPicPr>
          <p:cNvPr id="10" name="Gráfico 9" descr="Señal de pulgar hacia arriba">
            <a:extLst>
              <a:ext uri="{FF2B5EF4-FFF2-40B4-BE49-F238E27FC236}">
                <a16:creationId xmlns:a16="http://schemas.microsoft.com/office/drawing/2014/main" id="{D8EFD8C1-F027-4C1C-AB8B-9FA3C11785A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220673" y="2468971"/>
            <a:ext cx="2363489" cy="2363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381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66932B-A137-4B21-A78C-BDF1B554F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/>
              <a:t>SUPPORTING TOOLS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640CA1B-FAB9-4E16-A6E3-8F9D2329D4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12</a:t>
            </a:fld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71F75B24-72F9-4DAD-B47F-6E415AB674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475" y="4425363"/>
            <a:ext cx="4962005" cy="2034422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6DD546BF-456D-4A92-A0C0-D4295D2344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0211" y="2127872"/>
            <a:ext cx="3130532" cy="2602255"/>
          </a:xfrm>
          <a:prstGeom prst="rect">
            <a:avLst/>
          </a:prstGeom>
        </p:spPr>
      </p:pic>
      <p:pic>
        <p:nvPicPr>
          <p:cNvPr id="10" name="Gráfico 9">
            <a:extLst>
              <a:ext uri="{FF2B5EF4-FFF2-40B4-BE49-F238E27FC236}">
                <a16:creationId xmlns:a16="http://schemas.microsoft.com/office/drawing/2014/main" id="{BE0F6E5C-88BB-4A6F-B76D-C2B5585FD4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26479" y="1989141"/>
            <a:ext cx="1843025" cy="1843025"/>
          </a:xfrm>
          <a:prstGeom prst="rect">
            <a:avLst/>
          </a:prstGeom>
        </p:spPr>
      </p:pic>
      <p:pic>
        <p:nvPicPr>
          <p:cNvPr id="5" name="Gráfico 4">
            <a:extLst>
              <a:ext uri="{FF2B5EF4-FFF2-40B4-BE49-F238E27FC236}">
                <a16:creationId xmlns:a16="http://schemas.microsoft.com/office/drawing/2014/main" id="{6340403C-55C0-4828-A208-8F335F1153F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127187" y="1989141"/>
            <a:ext cx="1843025" cy="2130536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40527899-FFFE-4724-8F50-126F35F3048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8372" y="4371458"/>
            <a:ext cx="2019977" cy="2006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2718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B09E1E-9455-4F10-8E4F-B1EF6F83EBA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s-ES" sz="12800" dirty="0"/>
              <a:t>MVP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C7810AD-81D5-48B7-9B86-2631C1262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13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520995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176442-4532-4153-AAE8-7AE2BB5AF5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/>
              <a:t>CLASSIFICATION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12F09E1-C859-4DF9-B618-496D7245F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14</a:t>
            </a:fld>
            <a:endParaRPr lang="es-ES"/>
          </a:p>
        </p:txBody>
      </p:sp>
      <p:pic>
        <p:nvPicPr>
          <p:cNvPr id="6" name="Gráfico 5" descr="Usuarios">
            <a:extLst>
              <a:ext uri="{FF2B5EF4-FFF2-40B4-BE49-F238E27FC236}">
                <a16:creationId xmlns:a16="http://schemas.microsoft.com/office/drawing/2014/main" id="{F5254926-B4F4-44CA-9E82-A133E995FC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51460" y="2209800"/>
            <a:ext cx="3275216" cy="3275216"/>
          </a:xfrm>
          <a:prstGeom prst="rect">
            <a:avLst/>
          </a:prstGeom>
        </p:spPr>
      </p:pic>
      <p:pic>
        <p:nvPicPr>
          <p:cNvPr id="8" name="Gráfico 7" descr="Monedas">
            <a:extLst>
              <a:ext uri="{FF2B5EF4-FFF2-40B4-BE49-F238E27FC236}">
                <a16:creationId xmlns:a16="http://schemas.microsoft.com/office/drawing/2014/main" id="{8EFDCBB3-E9B0-42BF-B4EE-FED96D578C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65324" y="2209800"/>
            <a:ext cx="3275216" cy="3275216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4D5CB815-5E5D-4328-B733-0C581D536C16}"/>
              </a:ext>
            </a:extLst>
          </p:cNvPr>
          <p:cNvSpPr txBox="1"/>
          <p:nvPr/>
        </p:nvSpPr>
        <p:spPr>
          <a:xfrm>
            <a:off x="5411585" y="2007141"/>
            <a:ext cx="1729048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2000" dirty="0">
                <a:solidFill>
                  <a:srgbClr val="BD582C"/>
                </a:solidFill>
              </a:rPr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12458699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4CDAF1A-8F50-4603-BCEF-A3B15ACC6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15</a:t>
            </a:fld>
            <a:endParaRPr lang="es-ES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133A3BD4-CC63-49F8-9DCA-006FDCF95D86}"/>
              </a:ext>
            </a:extLst>
          </p:cNvPr>
          <p:cNvSpPr txBox="1"/>
          <p:nvPr/>
        </p:nvSpPr>
        <p:spPr>
          <a:xfrm>
            <a:off x="9480306" y="1690062"/>
            <a:ext cx="2861953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>
                <a:solidFill>
                  <a:srgbClr val="404040"/>
                </a:solidFill>
              </a:rPr>
              <a:t>No </a:t>
            </a:r>
            <a:r>
              <a:rPr lang="es-ES" sz="4400" dirty="0" err="1">
                <a:solidFill>
                  <a:srgbClr val="404040"/>
                </a:solidFill>
              </a:rPr>
              <a:t>logged</a:t>
            </a:r>
            <a:r>
              <a:rPr lang="es-ES" sz="4400" dirty="0">
                <a:solidFill>
                  <a:srgbClr val="404040"/>
                </a:solidFill>
              </a:rPr>
              <a:t> </a:t>
            </a:r>
            <a:r>
              <a:rPr lang="es-ES" sz="4400" dirty="0" err="1">
                <a:solidFill>
                  <a:srgbClr val="404040"/>
                </a:solidFill>
              </a:rPr>
              <a:t>user</a:t>
            </a:r>
            <a:endParaRPr lang="es-ES" sz="4400" dirty="0">
              <a:solidFill>
                <a:srgbClr val="404040"/>
              </a:solidFill>
            </a:endParaRPr>
          </a:p>
          <a:p>
            <a:pPr algn="ctr"/>
            <a:endParaRPr lang="es-ES" sz="4400" dirty="0">
              <a:solidFill>
                <a:srgbClr val="404040"/>
              </a:solidFill>
            </a:endParaRPr>
          </a:p>
          <a:p>
            <a:pPr algn="ctr"/>
            <a:r>
              <a:rPr lang="es-ES" sz="4400" dirty="0" err="1">
                <a:solidFill>
                  <a:srgbClr val="404040"/>
                </a:solidFill>
              </a:rPr>
              <a:t>Listing</a:t>
            </a:r>
            <a:r>
              <a:rPr lang="es-ES" sz="4400" dirty="0">
                <a:solidFill>
                  <a:srgbClr val="404040"/>
                </a:solidFill>
              </a:rPr>
              <a:t> capsules</a:t>
            </a:r>
          </a:p>
        </p:txBody>
      </p:sp>
      <p:pic>
        <p:nvPicPr>
          <p:cNvPr id="2" name="listadobusqueda">
            <a:hlinkClick r:id="" action="ppaction://media"/>
            <a:extLst>
              <a:ext uri="{FF2B5EF4-FFF2-40B4-BE49-F238E27FC236}">
                <a16:creationId xmlns:a16="http://schemas.microsoft.com/office/drawing/2014/main" id="{4C313CE8-E054-40F8-9B42-5EE24F03624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" y="0"/>
            <a:ext cx="96591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935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99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4CDAF1A-8F50-4603-BCEF-A3B15ACC6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16</a:t>
            </a:fld>
            <a:endParaRPr lang="es-ES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133A3BD4-CC63-49F8-9DCA-006FDCF95D86}"/>
              </a:ext>
            </a:extLst>
          </p:cNvPr>
          <p:cNvSpPr txBox="1"/>
          <p:nvPr/>
        </p:nvSpPr>
        <p:spPr>
          <a:xfrm>
            <a:off x="9480306" y="1690062"/>
            <a:ext cx="2861953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 err="1">
                <a:solidFill>
                  <a:srgbClr val="404040"/>
                </a:solidFill>
              </a:rPr>
              <a:t>Logged</a:t>
            </a:r>
            <a:r>
              <a:rPr lang="es-ES" sz="4400" dirty="0">
                <a:solidFill>
                  <a:srgbClr val="404040"/>
                </a:solidFill>
              </a:rPr>
              <a:t>-in </a:t>
            </a:r>
            <a:r>
              <a:rPr lang="es-ES" sz="4400" dirty="0" err="1">
                <a:solidFill>
                  <a:srgbClr val="404040"/>
                </a:solidFill>
              </a:rPr>
              <a:t>user</a:t>
            </a:r>
            <a:endParaRPr lang="es-ES" sz="4400" dirty="0">
              <a:solidFill>
                <a:srgbClr val="404040"/>
              </a:solidFill>
            </a:endParaRPr>
          </a:p>
          <a:p>
            <a:pPr algn="ctr"/>
            <a:endParaRPr lang="es-ES" sz="4400" dirty="0">
              <a:solidFill>
                <a:srgbClr val="404040"/>
              </a:solidFill>
            </a:endParaRPr>
          </a:p>
          <a:p>
            <a:pPr algn="ctr"/>
            <a:r>
              <a:rPr lang="es-ES" sz="4400" dirty="0">
                <a:solidFill>
                  <a:srgbClr val="404040"/>
                </a:solidFill>
              </a:rPr>
              <a:t>Free capsules</a:t>
            </a:r>
          </a:p>
        </p:txBody>
      </p:sp>
      <p:pic>
        <p:nvPicPr>
          <p:cNvPr id="3" name="free capsule">
            <a:hlinkClick r:id="" action="ppaction://media"/>
            <a:extLst>
              <a:ext uri="{FF2B5EF4-FFF2-40B4-BE49-F238E27FC236}">
                <a16:creationId xmlns:a16="http://schemas.microsoft.com/office/drawing/2014/main" id="{A36D2224-6368-4F4D-B5AB-68D92A32B37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" y="0"/>
            <a:ext cx="96591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569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4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4CDAF1A-8F50-4603-BCEF-A3B15ACC6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17</a:t>
            </a:fld>
            <a:endParaRPr lang="es-ES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133A3BD4-CC63-49F8-9DCA-006FDCF95D86}"/>
              </a:ext>
            </a:extLst>
          </p:cNvPr>
          <p:cNvSpPr txBox="1"/>
          <p:nvPr/>
        </p:nvSpPr>
        <p:spPr>
          <a:xfrm>
            <a:off x="9480306" y="1690062"/>
            <a:ext cx="2861953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 err="1">
                <a:solidFill>
                  <a:srgbClr val="404040"/>
                </a:solidFill>
              </a:rPr>
              <a:t>Logged</a:t>
            </a:r>
            <a:r>
              <a:rPr lang="es-ES" sz="4400" dirty="0">
                <a:solidFill>
                  <a:srgbClr val="404040"/>
                </a:solidFill>
              </a:rPr>
              <a:t>-in </a:t>
            </a:r>
            <a:r>
              <a:rPr lang="es-ES" sz="4400" dirty="0" err="1">
                <a:solidFill>
                  <a:srgbClr val="404040"/>
                </a:solidFill>
              </a:rPr>
              <a:t>user</a:t>
            </a:r>
            <a:endParaRPr lang="es-ES" sz="4400" dirty="0">
              <a:solidFill>
                <a:srgbClr val="404040"/>
              </a:solidFill>
            </a:endParaRPr>
          </a:p>
          <a:p>
            <a:pPr algn="ctr"/>
            <a:endParaRPr lang="es-ES" sz="4400" dirty="0">
              <a:solidFill>
                <a:srgbClr val="404040"/>
              </a:solidFill>
            </a:endParaRPr>
          </a:p>
          <a:p>
            <a:pPr algn="ctr"/>
            <a:r>
              <a:rPr lang="es-ES" sz="4400" dirty="0">
                <a:solidFill>
                  <a:srgbClr val="404040"/>
                </a:solidFill>
              </a:rPr>
              <a:t>Premium capsules</a:t>
            </a:r>
          </a:p>
        </p:txBody>
      </p:sp>
      <p:pic>
        <p:nvPicPr>
          <p:cNvPr id="2" name="premium capsule">
            <a:hlinkClick r:id="" action="ppaction://media"/>
            <a:extLst>
              <a:ext uri="{FF2B5EF4-FFF2-40B4-BE49-F238E27FC236}">
                <a16:creationId xmlns:a16="http://schemas.microsoft.com/office/drawing/2014/main" id="{DFE2DED7-D4AE-4860-AD8D-95F698A9D89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" y="0"/>
            <a:ext cx="96591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559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8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4CDAF1A-8F50-4603-BCEF-A3B15ACC6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18</a:t>
            </a:fld>
            <a:endParaRPr lang="es-ES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133A3BD4-CC63-49F8-9DCA-006FDCF95D86}"/>
              </a:ext>
            </a:extLst>
          </p:cNvPr>
          <p:cNvSpPr txBox="1"/>
          <p:nvPr/>
        </p:nvSpPr>
        <p:spPr>
          <a:xfrm>
            <a:off x="9480306" y="1690062"/>
            <a:ext cx="2861953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 err="1">
                <a:solidFill>
                  <a:srgbClr val="404040"/>
                </a:solidFill>
              </a:rPr>
              <a:t>Logged</a:t>
            </a:r>
            <a:r>
              <a:rPr lang="es-ES" sz="4400" dirty="0">
                <a:solidFill>
                  <a:srgbClr val="404040"/>
                </a:solidFill>
              </a:rPr>
              <a:t>-in </a:t>
            </a:r>
            <a:r>
              <a:rPr lang="es-ES" sz="4400" dirty="0" err="1">
                <a:solidFill>
                  <a:srgbClr val="404040"/>
                </a:solidFill>
              </a:rPr>
              <a:t>user</a:t>
            </a:r>
            <a:endParaRPr lang="es-ES" sz="4400" dirty="0">
              <a:solidFill>
                <a:srgbClr val="404040"/>
              </a:solidFill>
            </a:endParaRPr>
          </a:p>
          <a:p>
            <a:pPr algn="ctr"/>
            <a:endParaRPr lang="es-ES" sz="4400" dirty="0">
              <a:solidFill>
                <a:srgbClr val="404040"/>
              </a:solidFill>
            </a:endParaRPr>
          </a:p>
          <a:p>
            <a:pPr algn="ctr"/>
            <a:r>
              <a:rPr lang="es-ES" sz="4400" dirty="0">
                <a:solidFill>
                  <a:srgbClr val="404040"/>
                </a:solidFill>
              </a:rPr>
              <a:t>Modular capsules</a:t>
            </a:r>
          </a:p>
        </p:txBody>
      </p:sp>
      <p:pic>
        <p:nvPicPr>
          <p:cNvPr id="3" name="modular capsule">
            <a:hlinkClick r:id="" action="ppaction://media"/>
            <a:extLst>
              <a:ext uri="{FF2B5EF4-FFF2-40B4-BE49-F238E27FC236}">
                <a16:creationId xmlns:a16="http://schemas.microsoft.com/office/drawing/2014/main" id="{B3F5841C-4206-4B28-92E1-EE17AF9D9F3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" y="0"/>
            <a:ext cx="96591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819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1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4CDAF1A-8F50-4603-BCEF-A3B15ACC6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19</a:t>
            </a:fld>
            <a:endParaRPr lang="es-ES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133A3BD4-CC63-49F8-9DCA-006FDCF95D86}"/>
              </a:ext>
            </a:extLst>
          </p:cNvPr>
          <p:cNvSpPr txBox="1"/>
          <p:nvPr/>
        </p:nvSpPr>
        <p:spPr>
          <a:xfrm>
            <a:off x="9480306" y="1690062"/>
            <a:ext cx="2861953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 err="1">
                <a:solidFill>
                  <a:srgbClr val="404040"/>
                </a:solidFill>
              </a:rPr>
              <a:t>Logged</a:t>
            </a:r>
            <a:r>
              <a:rPr lang="es-ES" sz="4400" dirty="0">
                <a:solidFill>
                  <a:srgbClr val="404040"/>
                </a:solidFill>
              </a:rPr>
              <a:t>-in </a:t>
            </a:r>
            <a:r>
              <a:rPr lang="es-ES" sz="4400" dirty="0" err="1">
                <a:solidFill>
                  <a:srgbClr val="404040"/>
                </a:solidFill>
              </a:rPr>
              <a:t>user</a:t>
            </a:r>
            <a:endParaRPr lang="es-ES" sz="4400" dirty="0">
              <a:solidFill>
                <a:srgbClr val="404040"/>
              </a:solidFill>
            </a:endParaRPr>
          </a:p>
          <a:p>
            <a:pPr algn="ctr"/>
            <a:endParaRPr lang="es-ES" sz="4400" dirty="0">
              <a:solidFill>
                <a:srgbClr val="404040"/>
              </a:solidFill>
            </a:endParaRPr>
          </a:p>
          <a:p>
            <a:pPr algn="ctr"/>
            <a:r>
              <a:rPr lang="es-ES" sz="4400" dirty="0" err="1">
                <a:solidFill>
                  <a:srgbClr val="404040"/>
                </a:solidFill>
              </a:rPr>
              <a:t>Refresh</a:t>
            </a:r>
            <a:r>
              <a:rPr lang="es-ES" sz="4400" dirty="0">
                <a:solidFill>
                  <a:srgbClr val="404040"/>
                </a:solidFill>
              </a:rPr>
              <a:t> capsules</a:t>
            </a:r>
          </a:p>
        </p:txBody>
      </p:sp>
      <p:pic>
        <p:nvPicPr>
          <p:cNvPr id="2" name="refresh capsule">
            <a:hlinkClick r:id="" action="ppaction://media"/>
            <a:extLst>
              <a:ext uri="{FF2B5EF4-FFF2-40B4-BE49-F238E27FC236}">
                <a16:creationId xmlns:a16="http://schemas.microsoft.com/office/drawing/2014/main" id="{DB015D8E-E397-477C-BC18-148979F6CA5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" y="0"/>
            <a:ext cx="96591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414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21E8AD3-B264-4370-9943-5BE1B87E45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/>
              <a:t>OVERVIEW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769F902-2305-49C1-A06C-67FFFCBF54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886201"/>
          </a:xfrm>
        </p:spPr>
        <p:txBody>
          <a:bodyPr>
            <a:noAutofit/>
          </a:bodyPr>
          <a:lstStyle/>
          <a:p>
            <a:r>
              <a:rPr lang="es-ES" sz="4400" dirty="0"/>
              <a:t>Idea</a:t>
            </a:r>
          </a:p>
          <a:p>
            <a:r>
              <a:rPr lang="es-ES" sz="4400" dirty="0" err="1"/>
              <a:t>Team</a:t>
            </a:r>
            <a:endParaRPr lang="es-ES" sz="4400" dirty="0"/>
          </a:p>
          <a:p>
            <a:r>
              <a:rPr lang="es-ES" sz="4400" dirty="0"/>
              <a:t>MVP</a:t>
            </a:r>
          </a:p>
          <a:p>
            <a:r>
              <a:rPr lang="es-ES" sz="4400" dirty="0"/>
              <a:t>Technologies</a:t>
            </a:r>
          </a:p>
          <a:p>
            <a:r>
              <a:rPr lang="es-ES" sz="4400" dirty="0" err="1"/>
              <a:t>Viability</a:t>
            </a:r>
            <a:r>
              <a:rPr lang="es-ES" sz="4400" dirty="0"/>
              <a:t> </a:t>
            </a:r>
            <a:r>
              <a:rPr lang="es-ES" sz="4400" dirty="0" err="1"/>
              <a:t>study</a:t>
            </a:r>
            <a:endParaRPr lang="es-ES" sz="4400" dirty="0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E21563C-30BB-484D-ACB0-F56738B961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886201"/>
          </a:xfrm>
        </p:spPr>
        <p:txBody>
          <a:bodyPr>
            <a:normAutofit/>
          </a:bodyPr>
          <a:lstStyle/>
          <a:p>
            <a:r>
              <a:rPr lang="es-ES" sz="4400" dirty="0" err="1"/>
              <a:t>Competitors</a:t>
            </a:r>
            <a:endParaRPr lang="es-ES" sz="4400" dirty="0"/>
          </a:p>
          <a:p>
            <a:r>
              <a:rPr lang="es-ES" sz="4400" dirty="0" err="1"/>
              <a:t>Pilot</a:t>
            </a:r>
            <a:r>
              <a:rPr lang="es-ES" sz="4400" dirty="0"/>
              <a:t> </a:t>
            </a:r>
            <a:r>
              <a:rPr lang="es-ES" sz="4400" dirty="0" err="1"/>
              <a:t>users</a:t>
            </a:r>
            <a:endParaRPr lang="es-ES" sz="4400" dirty="0"/>
          </a:p>
          <a:p>
            <a:r>
              <a:rPr lang="es-ES" sz="4400" dirty="0" err="1"/>
              <a:t>Planification</a:t>
            </a:r>
            <a:endParaRPr lang="es-ES" sz="4400" dirty="0"/>
          </a:p>
          <a:p>
            <a:r>
              <a:rPr lang="es-ES" sz="4400" dirty="0" err="1"/>
              <a:t>Costs</a:t>
            </a:r>
            <a:endParaRPr lang="es-ES" sz="4400" dirty="0"/>
          </a:p>
          <a:p>
            <a:r>
              <a:rPr lang="es-ES" sz="4400" dirty="0" err="1"/>
              <a:t>Profit</a:t>
            </a:r>
            <a:r>
              <a:rPr lang="es-ES" sz="4400" dirty="0"/>
              <a:t> </a:t>
            </a:r>
            <a:r>
              <a:rPr lang="es-ES" sz="4400" dirty="0" err="1"/>
              <a:t>estimations</a:t>
            </a:r>
            <a:endParaRPr lang="es-ES" sz="4400" dirty="0"/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78EE4B39-30A6-481E-BAB1-B7D11AEAD3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292926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4CDAF1A-8F50-4603-BCEF-A3B15ACC6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20</a:t>
            </a:fld>
            <a:endParaRPr lang="es-ES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133A3BD4-CC63-49F8-9DCA-006FDCF95D86}"/>
              </a:ext>
            </a:extLst>
          </p:cNvPr>
          <p:cNvSpPr txBox="1"/>
          <p:nvPr/>
        </p:nvSpPr>
        <p:spPr>
          <a:xfrm>
            <a:off x="9480306" y="1690062"/>
            <a:ext cx="2861953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 err="1">
                <a:solidFill>
                  <a:srgbClr val="404040"/>
                </a:solidFill>
              </a:rPr>
              <a:t>Logged</a:t>
            </a:r>
            <a:r>
              <a:rPr lang="es-ES" sz="4400" dirty="0">
                <a:solidFill>
                  <a:srgbClr val="404040"/>
                </a:solidFill>
              </a:rPr>
              <a:t>-in </a:t>
            </a:r>
            <a:r>
              <a:rPr lang="es-ES" sz="4400" dirty="0" err="1">
                <a:solidFill>
                  <a:srgbClr val="404040"/>
                </a:solidFill>
              </a:rPr>
              <a:t>user</a:t>
            </a:r>
            <a:endParaRPr lang="es-ES" sz="4400" dirty="0">
              <a:solidFill>
                <a:srgbClr val="404040"/>
              </a:solidFill>
            </a:endParaRPr>
          </a:p>
          <a:p>
            <a:pPr algn="ctr"/>
            <a:endParaRPr lang="es-ES" sz="4400" dirty="0">
              <a:solidFill>
                <a:srgbClr val="404040"/>
              </a:solidFill>
            </a:endParaRPr>
          </a:p>
          <a:p>
            <a:pPr algn="ctr"/>
            <a:r>
              <a:rPr lang="es-ES" sz="4400" dirty="0" err="1">
                <a:solidFill>
                  <a:srgbClr val="404040"/>
                </a:solidFill>
              </a:rPr>
              <a:t>Delete</a:t>
            </a:r>
            <a:r>
              <a:rPr lang="es-ES" sz="4400" dirty="0">
                <a:solidFill>
                  <a:srgbClr val="404040"/>
                </a:solidFill>
              </a:rPr>
              <a:t> capsules</a:t>
            </a:r>
          </a:p>
        </p:txBody>
      </p:sp>
      <p:pic>
        <p:nvPicPr>
          <p:cNvPr id="3" name="delete capsule">
            <a:hlinkClick r:id="" action="ppaction://media"/>
            <a:extLst>
              <a:ext uri="{FF2B5EF4-FFF2-40B4-BE49-F238E27FC236}">
                <a16:creationId xmlns:a16="http://schemas.microsoft.com/office/drawing/2014/main" id="{2BD30824-A49B-47C8-994A-503167E7DFC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1"/>
            <a:ext cx="9666514" cy="686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292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B09E1E-9455-4F10-8E4F-B1EF6F83EB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83920" y="764493"/>
            <a:ext cx="10424160" cy="3566160"/>
          </a:xfrm>
        </p:spPr>
        <p:txBody>
          <a:bodyPr>
            <a:normAutofit/>
          </a:bodyPr>
          <a:lstStyle/>
          <a:p>
            <a:pPr algn="ctr"/>
            <a:r>
              <a:rPr lang="es-ES" sz="12800" dirty="0"/>
              <a:t>TECHNOLOGIES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C7810AD-81D5-48B7-9B86-2631C1262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21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171094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DA4B109-F90D-4EFC-9634-365A9388DF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/>
              <a:t>TECHNOLOGIES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85FB853-EFF7-4D44-ACE2-A9D8F7C77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22</a:t>
            </a:fld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0EAE14DE-40C3-4374-8227-1599F41E7B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9818" y="1630678"/>
            <a:ext cx="2632363" cy="1316182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32781D62-DC40-440C-9CBC-5801F2EC767B}"/>
              </a:ext>
            </a:extLst>
          </p:cNvPr>
          <p:cNvSpPr txBox="1"/>
          <p:nvPr/>
        </p:nvSpPr>
        <p:spPr>
          <a:xfrm>
            <a:off x="4325389" y="2562139"/>
            <a:ext cx="360218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dirty="0" err="1">
                <a:solidFill>
                  <a:srgbClr val="404040"/>
                </a:solidFill>
              </a:rPr>
              <a:t>Main</a:t>
            </a:r>
            <a:r>
              <a:rPr lang="es-ES" sz="4400" dirty="0">
                <a:solidFill>
                  <a:srgbClr val="404040"/>
                </a:solidFill>
              </a:rPr>
              <a:t> web app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9BE39994-0F79-4391-81C7-553C1BB414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2269" y="3331580"/>
            <a:ext cx="2632363" cy="1316182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D57049FE-719A-435E-9332-CAB7B2A35793}"/>
              </a:ext>
            </a:extLst>
          </p:cNvPr>
          <p:cNvSpPr txBox="1"/>
          <p:nvPr/>
        </p:nvSpPr>
        <p:spPr>
          <a:xfrm>
            <a:off x="678872" y="4258882"/>
            <a:ext cx="571915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dirty="0" err="1">
                <a:solidFill>
                  <a:srgbClr val="404040"/>
                </a:solidFill>
              </a:rPr>
              <a:t>Users</a:t>
            </a:r>
            <a:r>
              <a:rPr lang="es-ES" sz="4400" dirty="0">
                <a:solidFill>
                  <a:srgbClr val="404040"/>
                </a:solidFill>
              </a:rPr>
              <a:t> and capsules </a:t>
            </a:r>
            <a:r>
              <a:rPr lang="es-ES" sz="4400" dirty="0" err="1">
                <a:solidFill>
                  <a:srgbClr val="404040"/>
                </a:solidFill>
              </a:rPr>
              <a:t>APIs</a:t>
            </a:r>
            <a:endParaRPr lang="es-ES" sz="4400" dirty="0">
              <a:solidFill>
                <a:srgbClr val="404040"/>
              </a:solidFill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D0B26B6C-F125-4F87-9D3C-9349312F72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1799" y="3331580"/>
            <a:ext cx="2632363" cy="1316182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6502BCA5-D1D0-4C0D-89F1-A373D1FF7C1B}"/>
              </a:ext>
            </a:extLst>
          </p:cNvPr>
          <p:cNvSpPr txBox="1"/>
          <p:nvPr/>
        </p:nvSpPr>
        <p:spPr>
          <a:xfrm>
            <a:off x="7015945" y="4258881"/>
            <a:ext cx="418407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dirty="0">
                <a:solidFill>
                  <a:srgbClr val="404040"/>
                </a:solidFill>
              </a:rPr>
              <a:t>Social media </a:t>
            </a:r>
            <a:r>
              <a:rPr lang="es-ES" sz="4400" dirty="0" err="1">
                <a:solidFill>
                  <a:srgbClr val="404040"/>
                </a:solidFill>
              </a:rPr>
              <a:t>APIs</a:t>
            </a:r>
            <a:endParaRPr lang="es-ES" sz="4400" dirty="0">
              <a:solidFill>
                <a:srgbClr val="404040"/>
              </a:solidFill>
            </a:endParaRPr>
          </a:p>
        </p:txBody>
      </p:sp>
      <p:pic>
        <p:nvPicPr>
          <p:cNvPr id="13" name="Gráfico 12">
            <a:extLst>
              <a:ext uri="{FF2B5EF4-FFF2-40B4-BE49-F238E27FC236}">
                <a16:creationId xmlns:a16="http://schemas.microsoft.com/office/drawing/2014/main" id="{A030BE19-15B8-412C-BF80-7EB166E167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54302" y="1839029"/>
            <a:ext cx="1506794" cy="723110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34C7ABC7-C5E1-496A-BC5A-CBC0CF0713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7571" y="1904048"/>
            <a:ext cx="1106422" cy="769441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A39E6941-C070-49B8-93C1-0C5717BBAFC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1799" y="5026689"/>
            <a:ext cx="1154194" cy="1154194"/>
          </a:xfrm>
          <a:prstGeom prst="rect">
            <a:avLst/>
          </a:prstGeom>
        </p:spPr>
      </p:pic>
      <p:pic>
        <p:nvPicPr>
          <p:cNvPr id="19" name="Gráfico 18">
            <a:extLst>
              <a:ext uri="{FF2B5EF4-FFF2-40B4-BE49-F238E27FC236}">
                <a16:creationId xmlns:a16="http://schemas.microsoft.com/office/drawing/2014/main" id="{D9C3E886-BDEB-47B9-A2FC-1C176E3B429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85943" y="2074198"/>
            <a:ext cx="1868359" cy="524920"/>
          </a:xfrm>
          <a:prstGeom prst="rect">
            <a:avLst/>
          </a:prstGeom>
        </p:spPr>
      </p:pic>
      <p:pic>
        <p:nvPicPr>
          <p:cNvPr id="21" name="Gráfico 20">
            <a:extLst>
              <a:ext uri="{FF2B5EF4-FFF2-40B4-BE49-F238E27FC236}">
                <a16:creationId xmlns:a16="http://schemas.microsoft.com/office/drawing/2014/main" id="{0C603FEA-CE17-4D0E-A9E2-92CF1EB6EDD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978841" y="5028322"/>
            <a:ext cx="1119218" cy="1154194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151E1DCF-0D2C-4515-9E0B-C65406A880E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5988" y="5020899"/>
            <a:ext cx="1970359" cy="1108327"/>
          </a:xfrm>
          <a:prstGeom prst="rect">
            <a:avLst/>
          </a:prstGeom>
        </p:spPr>
      </p:pic>
      <p:cxnSp>
        <p:nvCxnSpPr>
          <p:cNvPr id="25" name="Conector recto 24">
            <a:extLst>
              <a:ext uri="{FF2B5EF4-FFF2-40B4-BE49-F238E27FC236}">
                <a16:creationId xmlns:a16="http://schemas.microsoft.com/office/drawing/2014/main" id="{2D0E2387-7C26-471F-A4B7-CCC99062D4D5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6126480" y="3331580"/>
            <a:ext cx="0" cy="658091"/>
          </a:xfrm>
          <a:prstGeom prst="line">
            <a:avLst/>
          </a:prstGeom>
          <a:ln w="38100">
            <a:solidFill>
              <a:srgbClr val="BD58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cto 26">
            <a:extLst>
              <a:ext uri="{FF2B5EF4-FFF2-40B4-BE49-F238E27FC236}">
                <a16:creationId xmlns:a16="http://schemas.microsoft.com/office/drawing/2014/main" id="{0B6DB300-AE91-471B-9B8B-967938F88E02}"/>
              </a:ext>
            </a:extLst>
          </p:cNvPr>
          <p:cNvCxnSpPr>
            <a:cxnSpLocks/>
          </p:cNvCxnSpPr>
          <p:nvPr/>
        </p:nvCxnSpPr>
        <p:spPr>
          <a:xfrm flipH="1">
            <a:off x="5020888" y="3989671"/>
            <a:ext cx="2604654" cy="0"/>
          </a:xfrm>
          <a:prstGeom prst="line">
            <a:avLst/>
          </a:prstGeom>
          <a:ln w="38100">
            <a:solidFill>
              <a:srgbClr val="BD58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97910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7DB8FA-51FC-4DE5-A239-C4AC5D2B5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/>
              <a:t>ALM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C9B2455-4B57-4DE4-BBEF-24BEC3D0B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23</a:t>
            </a:fld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EAC6D7B0-F9C9-4B10-9375-FE226707B11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199"/>
          <a:stretch/>
        </p:blipFill>
        <p:spPr>
          <a:xfrm>
            <a:off x="2432706" y="4090888"/>
            <a:ext cx="1908073" cy="1821307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F34D5A83-92C9-44E8-88DF-5ADF73203B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1210" y="1910651"/>
            <a:ext cx="2191047" cy="1821307"/>
          </a:xfrm>
          <a:prstGeom prst="rect">
            <a:avLst/>
          </a:prstGeom>
        </p:spPr>
      </p:pic>
      <p:pic>
        <p:nvPicPr>
          <p:cNvPr id="11" name="Gráfico 10" descr="Portátil">
            <a:extLst>
              <a:ext uri="{FF2B5EF4-FFF2-40B4-BE49-F238E27FC236}">
                <a16:creationId xmlns:a16="http://schemas.microsoft.com/office/drawing/2014/main" id="{93D5F67D-DA85-412F-AEAE-5A431C4D78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266603" y="1664969"/>
            <a:ext cx="2240281" cy="2240281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FEE55247-965D-4A5D-8258-9F32AF68A8B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804"/>
          <a:stretch/>
        </p:blipFill>
        <p:spPr>
          <a:xfrm>
            <a:off x="7176655" y="4090888"/>
            <a:ext cx="1737297" cy="1989594"/>
          </a:xfrm>
          <a:prstGeom prst="rect">
            <a:avLst/>
          </a:prstGeom>
        </p:spPr>
      </p:pic>
      <p:sp>
        <p:nvSpPr>
          <p:cNvPr id="14" name="Flecha: a la derecha 13">
            <a:extLst>
              <a:ext uri="{FF2B5EF4-FFF2-40B4-BE49-F238E27FC236}">
                <a16:creationId xmlns:a16="http://schemas.microsoft.com/office/drawing/2014/main" id="{670F5BE7-57BA-4AAC-BF9E-E4A70EF6E8CF}"/>
              </a:ext>
            </a:extLst>
          </p:cNvPr>
          <p:cNvSpPr/>
          <p:nvPr/>
        </p:nvSpPr>
        <p:spPr>
          <a:xfrm>
            <a:off x="4633523" y="2521873"/>
            <a:ext cx="2191047" cy="5264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Flecha: a la derecha 15">
            <a:extLst>
              <a:ext uri="{FF2B5EF4-FFF2-40B4-BE49-F238E27FC236}">
                <a16:creationId xmlns:a16="http://schemas.microsoft.com/office/drawing/2014/main" id="{E9E94B40-5DAC-4BC0-8D57-00196F63AB65}"/>
              </a:ext>
            </a:extLst>
          </p:cNvPr>
          <p:cNvSpPr/>
          <p:nvPr/>
        </p:nvSpPr>
        <p:spPr>
          <a:xfrm rot="9286799">
            <a:off x="4465940" y="3780469"/>
            <a:ext cx="2362465" cy="5264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Flecha: a la derecha 16">
            <a:extLst>
              <a:ext uri="{FF2B5EF4-FFF2-40B4-BE49-F238E27FC236}">
                <a16:creationId xmlns:a16="http://schemas.microsoft.com/office/drawing/2014/main" id="{F6ED8877-677D-4545-9C78-98911CE959EB}"/>
              </a:ext>
            </a:extLst>
          </p:cNvPr>
          <p:cNvSpPr/>
          <p:nvPr/>
        </p:nvSpPr>
        <p:spPr>
          <a:xfrm>
            <a:off x="4506884" y="4822449"/>
            <a:ext cx="2191047" cy="5264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993658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7DB8FA-51FC-4DE5-A239-C4AC5D2B5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/>
              <a:t>ALM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C9B2455-4B57-4DE4-BBEF-24BEC3D0B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24</a:t>
            </a:fld>
            <a:endParaRPr lang="es-ES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C420CC89-3D94-4D7F-AA63-433E17F3D1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0682" y="1809404"/>
            <a:ext cx="6168496" cy="5015506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2C756F94-1512-42CA-AE9B-41D4A8280BC9}"/>
              </a:ext>
            </a:extLst>
          </p:cNvPr>
          <p:cNvSpPr txBox="1"/>
          <p:nvPr/>
        </p:nvSpPr>
        <p:spPr>
          <a:xfrm>
            <a:off x="1618209" y="2008832"/>
            <a:ext cx="189530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dirty="0">
                <a:solidFill>
                  <a:srgbClr val="404040"/>
                </a:solidFill>
              </a:rPr>
              <a:t>Master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F7360BC9-CEAE-4506-B305-2A03C6A0165C}"/>
              </a:ext>
            </a:extLst>
          </p:cNvPr>
          <p:cNvSpPr txBox="1"/>
          <p:nvPr/>
        </p:nvSpPr>
        <p:spPr>
          <a:xfrm>
            <a:off x="180107" y="3639589"/>
            <a:ext cx="34664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dirty="0" err="1">
                <a:solidFill>
                  <a:srgbClr val="404040"/>
                </a:solidFill>
              </a:rPr>
              <a:t>Development</a:t>
            </a:r>
            <a:endParaRPr lang="es-ES" sz="4400" dirty="0">
              <a:solidFill>
                <a:srgbClr val="404040"/>
              </a:solidFill>
            </a:endParaRP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85BA6BE1-0E28-4E4B-8743-8C8908F894F7}"/>
              </a:ext>
            </a:extLst>
          </p:cNvPr>
          <p:cNvSpPr txBox="1"/>
          <p:nvPr/>
        </p:nvSpPr>
        <p:spPr>
          <a:xfrm>
            <a:off x="1360515" y="5469774"/>
            <a:ext cx="22860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dirty="0" err="1">
                <a:solidFill>
                  <a:srgbClr val="404040"/>
                </a:solidFill>
              </a:rPr>
              <a:t>Features</a:t>
            </a:r>
            <a:endParaRPr lang="es-ES" sz="4400" dirty="0">
              <a:solidFill>
                <a:srgbClr val="404040"/>
              </a:solidFill>
            </a:endParaRPr>
          </a:p>
        </p:txBody>
      </p:sp>
      <p:pic>
        <p:nvPicPr>
          <p:cNvPr id="8" name="Gráfico 7" descr="Etiqueta">
            <a:extLst>
              <a:ext uri="{FF2B5EF4-FFF2-40B4-BE49-F238E27FC236}">
                <a16:creationId xmlns:a16="http://schemas.microsoft.com/office/drawing/2014/main" id="{B3275CEE-D7EA-44EC-A0E4-C51A3746BA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43011" y="1589375"/>
            <a:ext cx="1612669" cy="1612669"/>
          </a:xfrm>
          <a:prstGeom prst="rect">
            <a:avLst/>
          </a:prstGeom>
        </p:spPr>
      </p:pic>
      <p:sp>
        <p:nvSpPr>
          <p:cNvPr id="19" name="CuadroTexto 18">
            <a:extLst>
              <a:ext uri="{FF2B5EF4-FFF2-40B4-BE49-F238E27FC236}">
                <a16:creationId xmlns:a16="http://schemas.microsoft.com/office/drawing/2014/main" id="{5FB410B5-066A-499B-85EE-79FE8FA981DC}"/>
              </a:ext>
            </a:extLst>
          </p:cNvPr>
          <p:cNvSpPr txBox="1"/>
          <p:nvPr/>
        </p:nvSpPr>
        <p:spPr>
          <a:xfrm>
            <a:off x="9308174" y="2870148"/>
            <a:ext cx="24965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dirty="0" err="1">
                <a:solidFill>
                  <a:srgbClr val="404040"/>
                </a:solidFill>
              </a:rPr>
              <a:t>Release</a:t>
            </a:r>
            <a:r>
              <a:rPr lang="es-ES" sz="4400" dirty="0">
                <a:solidFill>
                  <a:srgbClr val="404040"/>
                </a:solidFill>
              </a:rPr>
              <a:t> X</a:t>
            </a:r>
          </a:p>
        </p:txBody>
      </p:sp>
    </p:spTree>
    <p:extLst>
      <p:ext uri="{BB962C8B-B14F-4D97-AF65-F5344CB8AC3E}">
        <p14:creationId xmlns:p14="http://schemas.microsoft.com/office/powerpoint/2010/main" val="4505349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7935E8A-CF7C-4C57-9E77-91AB55C0F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/>
              <a:t>HOSTING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1BA44B9-F941-49D7-A363-985887DA6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25</a:t>
            </a:fld>
            <a:endParaRPr lang="es-ES"/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D61FE875-93FD-443A-AE67-0125C4E967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7242" y="2208172"/>
            <a:ext cx="5524500" cy="207645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6D20983A-5AF9-420F-B441-A8D7C30C96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1413" y="1120447"/>
            <a:ext cx="4243345" cy="425190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81A6F024-7051-4832-8F12-591DD25FAB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4185" y="5042036"/>
            <a:ext cx="6053213" cy="1815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4593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64BB1B-B7BC-48B7-9B03-F5AB478345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/>
              <a:t>TESTING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25EBDE6-2C2A-45BC-A759-B11EB35D0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26</a:t>
            </a:fld>
            <a:endParaRPr lang="es-ES"/>
          </a:p>
        </p:txBody>
      </p:sp>
      <p:pic>
        <p:nvPicPr>
          <p:cNvPr id="6" name="Gráfico 5" descr="Engranajes">
            <a:extLst>
              <a:ext uri="{FF2B5EF4-FFF2-40B4-BE49-F238E27FC236}">
                <a16:creationId xmlns:a16="http://schemas.microsoft.com/office/drawing/2014/main" id="{7AC8BCB9-98D1-40BA-A3C0-D74E21F741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08727" y="1782807"/>
            <a:ext cx="1974546" cy="1974546"/>
          </a:xfrm>
          <a:prstGeom prst="rect">
            <a:avLst/>
          </a:prstGeom>
        </p:spPr>
      </p:pic>
      <p:pic>
        <p:nvPicPr>
          <p:cNvPr id="8" name="Gráfico 7" descr="Indicador">
            <a:extLst>
              <a:ext uri="{FF2B5EF4-FFF2-40B4-BE49-F238E27FC236}">
                <a16:creationId xmlns:a16="http://schemas.microsoft.com/office/drawing/2014/main" id="{BAF72F93-20F3-4593-915A-EFBA5BC904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20174" y="1698689"/>
            <a:ext cx="1974546" cy="1974546"/>
          </a:xfrm>
          <a:prstGeom prst="rect">
            <a:avLst/>
          </a:prstGeom>
        </p:spPr>
      </p:pic>
      <p:pic>
        <p:nvPicPr>
          <p:cNvPr id="10" name="Gráfico 9" descr="Puzzle">
            <a:extLst>
              <a:ext uri="{FF2B5EF4-FFF2-40B4-BE49-F238E27FC236}">
                <a16:creationId xmlns:a16="http://schemas.microsoft.com/office/drawing/2014/main" id="{1B43ADBC-66FB-4DB5-93FF-BA4D8AAC16C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97280" y="1831297"/>
            <a:ext cx="1974546" cy="1974546"/>
          </a:xfrm>
          <a:prstGeom prst="rect">
            <a:avLst/>
          </a:prstGeom>
        </p:spPr>
      </p:pic>
      <p:pic>
        <p:nvPicPr>
          <p:cNvPr id="12" name="Gráfico 11" descr="Señal de pulgar hacia arriba ">
            <a:extLst>
              <a:ext uri="{FF2B5EF4-FFF2-40B4-BE49-F238E27FC236}">
                <a16:creationId xmlns:a16="http://schemas.microsoft.com/office/drawing/2014/main" id="{2A060ADA-C80A-4CDB-B7B1-F6B1470C87D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083273" y="4041351"/>
            <a:ext cx="1974546" cy="1974546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29BE91D7-E79E-4950-89F5-189471D979BE}"/>
              </a:ext>
            </a:extLst>
          </p:cNvPr>
          <p:cNvSpPr txBox="1"/>
          <p:nvPr/>
        </p:nvSpPr>
        <p:spPr>
          <a:xfrm>
            <a:off x="3173198" y="3597463"/>
            <a:ext cx="1834156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8000" dirty="0">
                <a:solidFill>
                  <a:srgbClr val="BD582C"/>
                </a:solidFill>
              </a:rPr>
              <a:t>%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7D8A2B10-6683-4DBF-8080-1D155BF11ED6}"/>
              </a:ext>
            </a:extLst>
          </p:cNvPr>
          <p:cNvSpPr txBox="1"/>
          <p:nvPr/>
        </p:nvSpPr>
        <p:spPr>
          <a:xfrm>
            <a:off x="731649" y="3484281"/>
            <a:ext cx="280717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800" dirty="0" err="1">
                <a:solidFill>
                  <a:srgbClr val="404040"/>
                </a:solidFill>
              </a:rPr>
              <a:t>Functional</a:t>
            </a:r>
            <a:endParaRPr lang="es-ES" sz="4800" dirty="0">
              <a:solidFill>
                <a:srgbClr val="404040"/>
              </a:solidFill>
            </a:endParaRP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0DB8034D-3C4C-4973-8890-3E93783C7365}"/>
              </a:ext>
            </a:extLst>
          </p:cNvPr>
          <p:cNvSpPr txBox="1"/>
          <p:nvPr/>
        </p:nvSpPr>
        <p:spPr>
          <a:xfrm>
            <a:off x="4673436" y="3484281"/>
            <a:ext cx="29432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800" dirty="0" err="1">
                <a:solidFill>
                  <a:srgbClr val="404040"/>
                </a:solidFill>
              </a:rPr>
              <a:t>Integration</a:t>
            </a:r>
            <a:endParaRPr lang="es-ES" sz="4800" dirty="0">
              <a:solidFill>
                <a:srgbClr val="404040"/>
              </a:solidFill>
            </a:endParaRP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52A9AEF1-2443-4D7C-8A9A-3954D6BC63EC}"/>
              </a:ext>
            </a:extLst>
          </p:cNvPr>
          <p:cNvSpPr txBox="1"/>
          <p:nvPr/>
        </p:nvSpPr>
        <p:spPr>
          <a:xfrm>
            <a:off x="8406308" y="3484281"/>
            <a:ext cx="34022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800" dirty="0">
                <a:solidFill>
                  <a:srgbClr val="404040"/>
                </a:solidFill>
              </a:rPr>
              <a:t>Performance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BD6AA3CB-0911-4991-8431-4798E3B8522B}"/>
              </a:ext>
            </a:extLst>
          </p:cNvPr>
          <p:cNvSpPr txBox="1"/>
          <p:nvPr/>
        </p:nvSpPr>
        <p:spPr>
          <a:xfrm>
            <a:off x="2839388" y="5665946"/>
            <a:ext cx="250177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800" dirty="0" err="1">
                <a:solidFill>
                  <a:srgbClr val="404040"/>
                </a:solidFill>
              </a:rPr>
              <a:t>Coverage</a:t>
            </a:r>
            <a:endParaRPr lang="es-ES" sz="4800" dirty="0">
              <a:solidFill>
                <a:srgbClr val="404040"/>
              </a:solidFill>
            </a:endParaRP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113D3689-3705-4BF8-97CE-0BD8E624DFA4}"/>
              </a:ext>
            </a:extLst>
          </p:cNvPr>
          <p:cNvSpPr txBox="1"/>
          <p:nvPr/>
        </p:nvSpPr>
        <p:spPr>
          <a:xfrm>
            <a:off x="6534997" y="5665946"/>
            <a:ext cx="307109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800" dirty="0" err="1">
                <a:solidFill>
                  <a:srgbClr val="404040"/>
                </a:solidFill>
              </a:rPr>
              <a:t>Acceptance</a:t>
            </a:r>
            <a:endParaRPr lang="es-ES" sz="4800" dirty="0">
              <a:solidFill>
                <a:srgbClr val="4040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06626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B09E1E-9455-4F10-8E4F-B1EF6F83EBA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s-ES" sz="12800" dirty="0"/>
              <a:t>VIABILITY STUDY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C7810AD-81D5-48B7-9B86-2631C1262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27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94290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10">
            <a:extLst>
              <a:ext uri="{FF2B5EF4-FFF2-40B4-BE49-F238E27FC236}">
                <a16:creationId xmlns:a16="http://schemas.microsoft.com/office/drawing/2014/main" id="{D8425564-0499-425C-A9EC-807BFB38EB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09" t="17971" r="26310"/>
          <a:stretch/>
        </p:blipFill>
        <p:spPr>
          <a:xfrm>
            <a:off x="5424922" y="97740"/>
            <a:ext cx="5203591" cy="6544607"/>
          </a:xfr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77CAA68-D08B-4A58-AA98-30FA49C3E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28</a:t>
            </a:fld>
            <a:endParaRPr lang="es-ES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F666465F-8DBB-4FAC-8AAB-332BFD3E67AB}"/>
              </a:ext>
            </a:extLst>
          </p:cNvPr>
          <p:cNvSpPr txBox="1"/>
          <p:nvPr/>
        </p:nvSpPr>
        <p:spPr>
          <a:xfrm>
            <a:off x="0" y="1292551"/>
            <a:ext cx="4119705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600" dirty="0">
                <a:solidFill>
                  <a:schemeClr val="bg1"/>
                </a:solidFill>
                <a:latin typeface="+mj-lt"/>
              </a:rPr>
              <a:t>Do </a:t>
            </a:r>
            <a:r>
              <a:rPr lang="es-ES" sz="6600" dirty="0" err="1">
                <a:solidFill>
                  <a:schemeClr val="bg1"/>
                </a:solidFill>
                <a:latin typeface="+mj-lt"/>
              </a:rPr>
              <a:t>you</a:t>
            </a:r>
            <a:r>
              <a:rPr lang="es-ES" sz="6600" dirty="0">
                <a:solidFill>
                  <a:schemeClr val="bg1"/>
                </a:solidFill>
                <a:latin typeface="+mj-lt"/>
              </a:rPr>
              <a:t> </a:t>
            </a:r>
            <a:r>
              <a:rPr lang="es-ES" sz="6600" dirty="0" err="1">
                <a:solidFill>
                  <a:schemeClr val="bg1"/>
                </a:solidFill>
                <a:latin typeface="+mj-lt"/>
              </a:rPr>
              <a:t>know</a:t>
            </a:r>
            <a:r>
              <a:rPr lang="es-ES" sz="6600" dirty="0">
                <a:solidFill>
                  <a:schemeClr val="bg1"/>
                </a:solidFill>
                <a:latin typeface="+mj-lt"/>
              </a:rPr>
              <a:t> </a:t>
            </a:r>
            <a:r>
              <a:rPr lang="es-ES" sz="6600" dirty="0" err="1">
                <a:solidFill>
                  <a:schemeClr val="bg1"/>
                </a:solidFill>
                <a:latin typeface="+mj-lt"/>
              </a:rPr>
              <a:t>what</a:t>
            </a:r>
            <a:r>
              <a:rPr lang="es-ES" sz="6600" dirty="0">
                <a:solidFill>
                  <a:schemeClr val="bg1"/>
                </a:solidFill>
                <a:latin typeface="+mj-lt"/>
              </a:rPr>
              <a:t> a time capsule </a:t>
            </a:r>
            <a:r>
              <a:rPr lang="es-ES" sz="6600" dirty="0" err="1">
                <a:solidFill>
                  <a:schemeClr val="bg1"/>
                </a:solidFill>
                <a:latin typeface="+mj-lt"/>
              </a:rPr>
              <a:t>is</a:t>
            </a:r>
            <a:r>
              <a:rPr lang="es-ES" sz="6600" dirty="0">
                <a:solidFill>
                  <a:schemeClr val="bg1"/>
                </a:solidFill>
                <a:latin typeface="+mj-lt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1445422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77CAA68-D08B-4A58-AA98-30FA49C3E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29</a:t>
            </a:fld>
            <a:endParaRPr lang="es-ES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B061152A-5E8D-4EEE-B86A-550F5F2D99C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42" t="11823" r="13687" b="5371"/>
          <a:stretch/>
        </p:blipFill>
        <p:spPr>
          <a:xfrm>
            <a:off x="4220477" y="672771"/>
            <a:ext cx="7897551" cy="5512457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C46B2416-A486-4F71-B0AF-DD1A65C02EC7}"/>
              </a:ext>
            </a:extLst>
          </p:cNvPr>
          <p:cNvSpPr txBox="1"/>
          <p:nvPr/>
        </p:nvSpPr>
        <p:spPr>
          <a:xfrm>
            <a:off x="0" y="2121039"/>
            <a:ext cx="4119705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600" dirty="0" err="1">
                <a:solidFill>
                  <a:schemeClr val="bg1"/>
                </a:solidFill>
                <a:latin typeface="+mj-lt"/>
              </a:rPr>
              <a:t>What</a:t>
            </a:r>
            <a:r>
              <a:rPr lang="es-ES" sz="6600" dirty="0">
                <a:solidFill>
                  <a:schemeClr val="bg1"/>
                </a:solidFill>
                <a:latin typeface="+mj-lt"/>
              </a:rPr>
              <a:t> </a:t>
            </a:r>
            <a:r>
              <a:rPr lang="es-ES" sz="6600" dirty="0" err="1">
                <a:solidFill>
                  <a:schemeClr val="bg1"/>
                </a:solidFill>
                <a:latin typeface="+mj-lt"/>
              </a:rPr>
              <a:t>is</a:t>
            </a:r>
            <a:r>
              <a:rPr lang="es-ES" sz="6600" dirty="0">
                <a:solidFill>
                  <a:schemeClr val="bg1"/>
                </a:solidFill>
                <a:latin typeface="+mj-lt"/>
              </a:rPr>
              <a:t> </a:t>
            </a:r>
            <a:r>
              <a:rPr lang="es-ES" sz="6600" dirty="0" err="1">
                <a:solidFill>
                  <a:schemeClr val="bg1"/>
                </a:solidFill>
                <a:latin typeface="+mj-lt"/>
              </a:rPr>
              <a:t>your</a:t>
            </a:r>
            <a:r>
              <a:rPr lang="es-ES" sz="6600" dirty="0">
                <a:solidFill>
                  <a:schemeClr val="bg1"/>
                </a:solidFill>
                <a:latin typeface="+mj-lt"/>
              </a:rPr>
              <a:t> </a:t>
            </a:r>
            <a:r>
              <a:rPr lang="es-ES" sz="6600" dirty="0" err="1">
                <a:solidFill>
                  <a:schemeClr val="bg1"/>
                </a:solidFill>
                <a:latin typeface="+mj-lt"/>
              </a:rPr>
              <a:t>age</a:t>
            </a:r>
            <a:r>
              <a:rPr lang="es-ES" sz="6600" dirty="0">
                <a:solidFill>
                  <a:schemeClr val="bg1"/>
                </a:solidFill>
                <a:latin typeface="+mj-lt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6652676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B09E1E-9455-4F10-8E4F-B1EF6F83EBA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s-ES" sz="12800" dirty="0"/>
              <a:t>IDEA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A612AB8-7194-477D-9B27-67AC9BC559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677531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77CAA68-D08B-4A58-AA98-30FA49C3E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30</a:t>
            </a:fld>
            <a:endParaRPr lang="es-E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6E0C60A-BB17-4AAF-B084-44F65D75FC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77" t="19315" r="26967" b="2638"/>
          <a:stretch/>
        </p:blipFill>
        <p:spPr>
          <a:xfrm>
            <a:off x="5502331" y="156696"/>
            <a:ext cx="5054139" cy="6394407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15E4E8CB-1CB3-4660-B9BA-23618611FBB5}"/>
              </a:ext>
            </a:extLst>
          </p:cNvPr>
          <p:cNvSpPr txBox="1"/>
          <p:nvPr/>
        </p:nvSpPr>
        <p:spPr>
          <a:xfrm>
            <a:off x="0" y="1276407"/>
            <a:ext cx="4119705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600" dirty="0">
                <a:solidFill>
                  <a:schemeClr val="bg1"/>
                </a:solidFill>
                <a:latin typeface="+mj-lt"/>
              </a:rPr>
              <a:t>Are </a:t>
            </a:r>
            <a:r>
              <a:rPr lang="es-ES" sz="6600" dirty="0" err="1">
                <a:solidFill>
                  <a:schemeClr val="bg1"/>
                </a:solidFill>
                <a:latin typeface="+mj-lt"/>
              </a:rPr>
              <a:t>you</a:t>
            </a:r>
            <a:r>
              <a:rPr lang="es-ES" sz="6600" dirty="0">
                <a:solidFill>
                  <a:schemeClr val="bg1"/>
                </a:solidFill>
                <a:latin typeface="+mj-lt"/>
              </a:rPr>
              <a:t> </a:t>
            </a:r>
            <a:r>
              <a:rPr lang="es-ES" sz="6600" dirty="0" err="1">
                <a:solidFill>
                  <a:schemeClr val="bg1"/>
                </a:solidFill>
                <a:latin typeface="+mj-lt"/>
              </a:rPr>
              <a:t>interested</a:t>
            </a:r>
            <a:r>
              <a:rPr lang="es-ES" sz="6600" dirty="0">
                <a:solidFill>
                  <a:schemeClr val="bg1"/>
                </a:solidFill>
                <a:latin typeface="+mj-lt"/>
              </a:rPr>
              <a:t> in </a:t>
            </a:r>
            <a:r>
              <a:rPr lang="es-ES" sz="6600" dirty="0" err="1">
                <a:solidFill>
                  <a:schemeClr val="bg1"/>
                </a:solidFill>
                <a:latin typeface="+mj-lt"/>
              </a:rPr>
              <a:t>our</a:t>
            </a:r>
            <a:r>
              <a:rPr lang="es-ES" sz="6600" dirty="0">
                <a:solidFill>
                  <a:schemeClr val="bg1"/>
                </a:solidFill>
                <a:latin typeface="+mj-lt"/>
              </a:rPr>
              <a:t> idea?</a:t>
            </a:r>
          </a:p>
        </p:txBody>
      </p:sp>
    </p:spTree>
    <p:extLst>
      <p:ext uri="{BB962C8B-B14F-4D97-AF65-F5344CB8AC3E}">
        <p14:creationId xmlns:p14="http://schemas.microsoft.com/office/powerpoint/2010/main" val="18941898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77CAA68-D08B-4A58-AA98-30FA49C3E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31</a:t>
            </a:fld>
            <a:endParaRPr lang="es-ES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CFFD64C6-DBC3-417D-9170-1E0EDCD1ED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4222" y="787623"/>
            <a:ext cx="8006672" cy="5282754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66209A5D-8E4B-4103-9912-E975833FED99}"/>
              </a:ext>
            </a:extLst>
          </p:cNvPr>
          <p:cNvSpPr txBox="1"/>
          <p:nvPr/>
        </p:nvSpPr>
        <p:spPr>
          <a:xfrm>
            <a:off x="34517" y="1859339"/>
            <a:ext cx="411970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600" dirty="0" err="1">
                <a:solidFill>
                  <a:schemeClr val="bg1"/>
                </a:solidFill>
                <a:latin typeface="+mj-lt"/>
              </a:rPr>
              <a:t>How</a:t>
            </a:r>
            <a:r>
              <a:rPr lang="es-ES" sz="6600" dirty="0">
                <a:solidFill>
                  <a:schemeClr val="bg1"/>
                </a:solidFill>
                <a:latin typeface="+mj-lt"/>
              </a:rPr>
              <a:t> </a:t>
            </a:r>
            <a:r>
              <a:rPr lang="es-ES" sz="6600" dirty="0" err="1">
                <a:solidFill>
                  <a:schemeClr val="bg1"/>
                </a:solidFill>
                <a:latin typeface="+mj-lt"/>
              </a:rPr>
              <a:t>much</a:t>
            </a:r>
            <a:r>
              <a:rPr lang="es-ES" sz="6600" dirty="0">
                <a:solidFill>
                  <a:schemeClr val="bg1"/>
                </a:solidFill>
                <a:latin typeface="+mj-lt"/>
              </a:rPr>
              <a:t> </a:t>
            </a:r>
            <a:r>
              <a:rPr lang="es-ES" sz="6600" dirty="0" err="1">
                <a:solidFill>
                  <a:schemeClr val="bg1"/>
                </a:solidFill>
                <a:latin typeface="+mj-lt"/>
              </a:rPr>
              <a:t>would</a:t>
            </a:r>
            <a:r>
              <a:rPr lang="es-ES" sz="6600" dirty="0">
                <a:solidFill>
                  <a:schemeClr val="bg1"/>
                </a:solidFill>
                <a:latin typeface="+mj-lt"/>
              </a:rPr>
              <a:t> </a:t>
            </a:r>
            <a:r>
              <a:rPr lang="es-ES" sz="6600" dirty="0" err="1">
                <a:solidFill>
                  <a:schemeClr val="bg1"/>
                </a:solidFill>
                <a:latin typeface="+mj-lt"/>
              </a:rPr>
              <a:t>you</a:t>
            </a:r>
            <a:r>
              <a:rPr lang="es-ES" sz="6600" dirty="0">
                <a:solidFill>
                  <a:schemeClr val="bg1"/>
                </a:solidFill>
                <a:latin typeface="+mj-lt"/>
              </a:rPr>
              <a:t> </a:t>
            </a:r>
            <a:r>
              <a:rPr lang="es-ES" sz="6600" dirty="0" err="1">
                <a:solidFill>
                  <a:schemeClr val="bg1"/>
                </a:solidFill>
                <a:latin typeface="+mj-lt"/>
              </a:rPr>
              <a:t>pay</a:t>
            </a:r>
            <a:r>
              <a:rPr lang="es-ES" sz="6600" dirty="0">
                <a:solidFill>
                  <a:schemeClr val="bg1"/>
                </a:solidFill>
                <a:latin typeface="+mj-lt"/>
              </a:rPr>
              <a:t> </a:t>
            </a:r>
            <a:r>
              <a:rPr lang="es-ES" sz="6600" dirty="0" err="1">
                <a:solidFill>
                  <a:schemeClr val="bg1"/>
                </a:solidFill>
                <a:latin typeface="+mj-lt"/>
              </a:rPr>
              <a:t>yearly</a:t>
            </a:r>
            <a:r>
              <a:rPr lang="es-ES" sz="6600" dirty="0">
                <a:solidFill>
                  <a:schemeClr val="bg1"/>
                </a:solidFill>
                <a:latin typeface="+mj-lt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6543064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77CAA68-D08B-4A58-AA98-30FA49C3E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32</a:t>
            </a:fld>
            <a:endParaRPr lang="es-ES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66209A5D-8E4B-4103-9912-E975833FED99}"/>
              </a:ext>
            </a:extLst>
          </p:cNvPr>
          <p:cNvSpPr txBox="1"/>
          <p:nvPr/>
        </p:nvSpPr>
        <p:spPr>
          <a:xfrm>
            <a:off x="0" y="335845"/>
            <a:ext cx="4119705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600" dirty="0" err="1">
                <a:solidFill>
                  <a:schemeClr val="bg1"/>
                </a:solidFill>
                <a:latin typeface="+mj-lt"/>
              </a:rPr>
              <a:t>How</a:t>
            </a:r>
            <a:r>
              <a:rPr lang="es-ES" sz="6600" dirty="0">
                <a:solidFill>
                  <a:schemeClr val="bg1"/>
                </a:solidFill>
                <a:latin typeface="+mj-lt"/>
              </a:rPr>
              <a:t> </a:t>
            </a:r>
            <a:r>
              <a:rPr lang="es-ES" sz="6600" dirty="0" err="1">
                <a:solidFill>
                  <a:schemeClr val="bg1"/>
                </a:solidFill>
                <a:latin typeface="+mj-lt"/>
              </a:rPr>
              <a:t>much</a:t>
            </a:r>
            <a:r>
              <a:rPr lang="es-ES" sz="6600" dirty="0">
                <a:solidFill>
                  <a:schemeClr val="bg1"/>
                </a:solidFill>
                <a:latin typeface="+mj-lt"/>
              </a:rPr>
              <a:t> </a:t>
            </a:r>
            <a:r>
              <a:rPr lang="es-ES" sz="6600" dirty="0" err="1">
                <a:solidFill>
                  <a:schemeClr val="bg1"/>
                </a:solidFill>
                <a:latin typeface="+mj-lt"/>
              </a:rPr>
              <a:t>would</a:t>
            </a:r>
            <a:r>
              <a:rPr lang="es-ES" sz="6600" dirty="0">
                <a:solidFill>
                  <a:schemeClr val="bg1"/>
                </a:solidFill>
                <a:latin typeface="+mj-lt"/>
              </a:rPr>
              <a:t> </a:t>
            </a:r>
            <a:r>
              <a:rPr lang="es-ES" sz="6600" dirty="0" err="1">
                <a:solidFill>
                  <a:schemeClr val="bg1"/>
                </a:solidFill>
                <a:latin typeface="+mj-lt"/>
              </a:rPr>
              <a:t>you</a:t>
            </a:r>
            <a:r>
              <a:rPr lang="es-ES" sz="6600" dirty="0">
                <a:solidFill>
                  <a:schemeClr val="bg1"/>
                </a:solidFill>
                <a:latin typeface="+mj-lt"/>
              </a:rPr>
              <a:t> </a:t>
            </a:r>
            <a:r>
              <a:rPr lang="es-ES" sz="6600" dirty="0" err="1">
                <a:solidFill>
                  <a:schemeClr val="bg1"/>
                </a:solidFill>
                <a:latin typeface="+mj-lt"/>
              </a:rPr>
              <a:t>pay</a:t>
            </a:r>
            <a:r>
              <a:rPr lang="es-ES" sz="6600" dirty="0">
                <a:solidFill>
                  <a:schemeClr val="bg1"/>
                </a:solidFill>
                <a:latin typeface="+mj-lt"/>
              </a:rPr>
              <a:t> </a:t>
            </a:r>
            <a:r>
              <a:rPr lang="es-ES" sz="6600" dirty="0" err="1">
                <a:solidFill>
                  <a:schemeClr val="bg1"/>
                </a:solidFill>
                <a:latin typeface="+mj-lt"/>
              </a:rPr>
              <a:t>if</a:t>
            </a:r>
            <a:r>
              <a:rPr lang="es-ES" sz="6600" dirty="0">
                <a:solidFill>
                  <a:schemeClr val="bg1"/>
                </a:solidFill>
                <a:latin typeface="+mj-lt"/>
              </a:rPr>
              <a:t> </a:t>
            </a:r>
            <a:r>
              <a:rPr lang="es-ES" sz="6600" dirty="0" err="1">
                <a:solidFill>
                  <a:schemeClr val="bg1"/>
                </a:solidFill>
                <a:latin typeface="+mj-lt"/>
              </a:rPr>
              <a:t>it</a:t>
            </a:r>
            <a:r>
              <a:rPr lang="es-ES" sz="6600" dirty="0">
                <a:solidFill>
                  <a:schemeClr val="bg1"/>
                </a:solidFill>
                <a:latin typeface="+mj-lt"/>
              </a:rPr>
              <a:t> </a:t>
            </a:r>
            <a:r>
              <a:rPr lang="es-ES" sz="6600" dirty="0" err="1">
                <a:solidFill>
                  <a:schemeClr val="bg1"/>
                </a:solidFill>
                <a:latin typeface="+mj-lt"/>
              </a:rPr>
              <a:t>were</a:t>
            </a:r>
            <a:r>
              <a:rPr lang="es-ES" sz="6600" dirty="0">
                <a:solidFill>
                  <a:schemeClr val="bg1"/>
                </a:solidFill>
                <a:latin typeface="+mj-lt"/>
              </a:rPr>
              <a:t> a single </a:t>
            </a:r>
            <a:r>
              <a:rPr lang="es-ES" sz="6600" dirty="0" err="1">
                <a:solidFill>
                  <a:schemeClr val="bg1"/>
                </a:solidFill>
                <a:latin typeface="+mj-lt"/>
              </a:rPr>
              <a:t>payment</a:t>
            </a:r>
            <a:r>
              <a:rPr lang="es-ES" sz="6600" dirty="0">
                <a:solidFill>
                  <a:schemeClr val="bg1"/>
                </a:solidFill>
                <a:latin typeface="+mj-lt"/>
              </a:rPr>
              <a:t>?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7DEE110-5C4B-44B6-888E-E83999FD9D1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44" t="25026" r="20448" b="14538"/>
          <a:stretch/>
        </p:blipFill>
        <p:spPr>
          <a:xfrm>
            <a:off x="4260910" y="87792"/>
            <a:ext cx="7553739" cy="5024424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A0D5F925-33FC-4474-B414-A1625167325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35" t="86630" r="45860" b="4232"/>
          <a:stretch/>
        </p:blipFill>
        <p:spPr>
          <a:xfrm>
            <a:off x="5234050" y="5112216"/>
            <a:ext cx="5607458" cy="622356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13760CA5-3F70-42DC-A8BB-FD498F05A0C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833" t="86634" r="3582" b="4232"/>
          <a:stretch/>
        </p:blipFill>
        <p:spPr>
          <a:xfrm>
            <a:off x="5769888" y="5734572"/>
            <a:ext cx="4535782" cy="582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0877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B09E1E-9455-4F10-8E4F-B1EF6F83EBA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s-ES" sz="12800" dirty="0"/>
              <a:t>COMPETITORS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C7810AD-81D5-48B7-9B86-2631C1262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33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88413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7F0858-8AFB-47CC-8310-3C0FBF07C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/>
              <a:t>COMPETITORS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08746B4-D481-401C-85B4-FA43B9F99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34</a:t>
            </a:fld>
            <a:endParaRPr lang="es-ES"/>
          </a:p>
        </p:txBody>
      </p:sp>
      <p:graphicFrame>
        <p:nvGraphicFramePr>
          <p:cNvPr id="7" name="Tabla 6">
            <a:extLst>
              <a:ext uri="{FF2B5EF4-FFF2-40B4-BE49-F238E27FC236}">
                <a16:creationId xmlns:a16="http://schemas.microsoft.com/office/drawing/2014/main" id="{5CF85D34-95EE-4180-B4F5-236E9AB81C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2585278"/>
              </p:ext>
            </p:extLst>
          </p:nvPr>
        </p:nvGraphicFramePr>
        <p:xfrm>
          <a:off x="104370" y="1532203"/>
          <a:ext cx="11983260" cy="477929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711797">
                  <a:extLst>
                    <a:ext uri="{9D8B030D-6E8A-4147-A177-3AD203B41FA5}">
                      <a16:colId xmlns:a16="http://schemas.microsoft.com/office/drawing/2014/main" val="274746945"/>
                    </a:ext>
                  </a:extLst>
                </a:gridCol>
                <a:gridCol w="2083723">
                  <a:extLst>
                    <a:ext uri="{9D8B030D-6E8A-4147-A177-3AD203B41FA5}">
                      <a16:colId xmlns:a16="http://schemas.microsoft.com/office/drawing/2014/main" val="3535528314"/>
                    </a:ext>
                  </a:extLst>
                </a:gridCol>
                <a:gridCol w="2216728">
                  <a:extLst>
                    <a:ext uri="{9D8B030D-6E8A-4147-A177-3AD203B41FA5}">
                      <a16:colId xmlns:a16="http://schemas.microsoft.com/office/drawing/2014/main" val="3496517337"/>
                    </a:ext>
                  </a:extLst>
                </a:gridCol>
                <a:gridCol w="1124989">
                  <a:extLst>
                    <a:ext uri="{9D8B030D-6E8A-4147-A177-3AD203B41FA5}">
                      <a16:colId xmlns:a16="http://schemas.microsoft.com/office/drawing/2014/main" val="4279105695"/>
                    </a:ext>
                  </a:extLst>
                </a:gridCol>
                <a:gridCol w="2377440">
                  <a:extLst>
                    <a:ext uri="{9D8B030D-6E8A-4147-A177-3AD203B41FA5}">
                      <a16:colId xmlns:a16="http://schemas.microsoft.com/office/drawing/2014/main" val="83710194"/>
                    </a:ext>
                  </a:extLst>
                </a:gridCol>
                <a:gridCol w="1468583">
                  <a:extLst>
                    <a:ext uri="{9D8B030D-6E8A-4147-A177-3AD203B41FA5}">
                      <a16:colId xmlns:a16="http://schemas.microsoft.com/office/drawing/2014/main" val="1064478714"/>
                    </a:ext>
                  </a:extLst>
                </a:gridCol>
              </a:tblGrid>
              <a:tr h="641378"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dirty="0"/>
                        <a:t>Viajeros en el tiempo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dirty="0" err="1"/>
                        <a:t>Mytimecapsule</a:t>
                      </a:r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dirty="0" err="1"/>
                        <a:t>Miigen</a:t>
                      </a:r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dirty="0" err="1"/>
                        <a:t>thetimecapsule</a:t>
                      </a:r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dirty="0" err="1"/>
                        <a:t>Capsulefy</a:t>
                      </a:r>
                      <a:endParaRPr lang="es-E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9645728"/>
                  </a:ext>
                </a:extLst>
              </a:tr>
              <a:tr h="641378">
                <a:tc>
                  <a:txBody>
                    <a:bodyPr/>
                    <a:lstStyle/>
                    <a:p>
                      <a:pPr algn="ctr"/>
                      <a:r>
                        <a:rPr lang="es-ES" sz="2400" dirty="0" err="1"/>
                        <a:t>Automatic</a:t>
                      </a:r>
                      <a:r>
                        <a:rPr lang="es-ES" sz="2400" dirty="0"/>
                        <a:t> </a:t>
                      </a:r>
                      <a:r>
                        <a:rPr lang="es-ES" sz="2400" dirty="0" err="1"/>
                        <a:t>content</a:t>
                      </a:r>
                      <a:r>
                        <a:rPr lang="es-ES" sz="2400" dirty="0"/>
                        <a:t> </a:t>
                      </a:r>
                      <a:r>
                        <a:rPr lang="es-ES" sz="2400" dirty="0" err="1"/>
                        <a:t>publication</a:t>
                      </a:r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0480687"/>
                  </a:ext>
                </a:extLst>
              </a:tr>
              <a:tr h="437277">
                <a:tc>
                  <a:txBody>
                    <a:bodyPr/>
                    <a:lstStyle/>
                    <a:p>
                      <a:pPr algn="ctr"/>
                      <a:r>
                        <a:rPr lang="es-ES" sz="2400" dirty="0"/>
                        <a:t>Free </a:t>
                      </a:r>
                      <a:r>
                        <a:rPr lang="es-ES" sz="2400" dirty="0" err="1"/>
                        <a:t>version</a:t>
                      </a:r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5328411"/>
                  </a:ext>
                </a:extLst>
              </a:tr>
              <a:tr h="437277">
                <a:tc>
                  <a:txBody>
                    <a:bodyPr/>
                    <a:lstStyle/>
                    <a:p>
                      <a:pPr algn="ctr"/>
                      <a:r>
                        <a:rPr lang="es-ES" sz="2400" dirty="0"/>
                        <a:t>Premium </a:t>
                      </a:r>
                      <a:r>
                        <a:rPr lang="es-ES" sz="2400" dirty="0" err="1"/>
                        <a:t>version</a:t>
                      </a:r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2692200"/>
                  </a:ext>
                </a:extLst>
              </a:tr>
              <a:tr h="451131">
                <a:tc>
                  <a:txBody>
                    <a:bodyPr/>
                    <a:lstStyle/>
                    <a:p>
                      <a:pPr algn="ctr"/>
                      <a:r>
                        <a:rPr lang="es-ES" sz="2400" dirty="0" err="1"/>
                        <a:t>Images</a:t>
                      </a:r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7675905"/>
                  </a:ext>
                </a:extLst>
              </a:tr>
              <a:tr h="453902">
                <a:tc>
                  <a:txBody>
                    <a:bodyPr/>
                    <a:lstStyle/>
                    <a:p>
                      <a:pPr algn="ctr"/>
                      <a:r>
                        <a:rPr lang="es-ES" sz="2400" dirty="0"/>
                        <a:t>Videos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952329"/>
                  </a:ext>
                </a:extLst>
              </a:tr>
              <a:tr h="517106">
                <a:tc>
                  <a:txBody>
                    <a:bodyPr/>
                    <a:lstStyle/>
                    <a:p>
                      <a:pPr algn="ctr"/>
                      <a:r>
                        <a:rPr lang="es-ES" sz="2400" dirty="0"/>
                        <a:t>Social </a:t>
                      </a:r>
                      <a:r>
                        <a:rPr lang="es-ES" sz="2400" dirty="0" err="1"/>
                        <a:t>network</a:t>
                      </a:r>
                      <a:r>
                        <a:rPr lang="es-ES" sz="2400" dirty="0"/>
                        <a:t> </a:t>
                      </a:r>
                      <a:r>
                        <a:rPr lang="es-ES" sz="2400" dirty="0" err="1"/>
                        <a:t>interaction</a:t>
                      </a:r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5831357"/>
                  </a:ext>
                </a:extLst>
              </a:tr>
              <a:tr h="481611">
                <a:tc>
                  <a:txBody>
                    <a:bodyPr/>
                    <a:lstStyle/>
                    <a:p>
                      <a:pPr algn="ctr"/>
                      <a:r>
                        <a:rPr lang="es-ES" sz="2400" dirty="0" err="1"/>
                        <a:t>Dead</a:t>
                      </a:r>
                      <a:r>
                        <a:rPr lang="es-ES" sz="2400" dirty="0"/>
                        <a:t> </a:t>
                      </a:r>
                      <a:r>
                        <a:rPr lang="es-ES" sz="2400" dirty="0" err="1"/>
                        <a:t>man</a:t>
                      </a:r>
                      <a:r>
                        <a:rPr lang="es-ES" sz="2400" dirty="0"/>
                        <a:t> </a:t>
                      </a:r>
                      <a:r>
                        <a:rPr lang="es-ES" sz="2400" dirty="0" err="1"/>
                        <a:t>switch</a:t>
                      </a:r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8090976"/>
                  </a:ext>
                </a:extLst>
              </a:tr>
            </a:tbl>
          </a:graphicData>
        </a:graphic>
      </p:graphicFrame>
      <p:pic>
        <p:nvPicPr>
          <p:cNvPr id="9" name="Gráfico 8" descr="Marca de verificación">
            <a:extLst>
              <a:ext uri="{FF2B5EF4-FFF2-40B4-BE49-F238E27FC236}">
                <a16:creationId xmlns:a16="http://schemas.microsoft.com/office/drawing/2014/main" id="{D5AE6143-C384-4410-A45D-0C5E42B988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52515" y="2463713"/>
            <a:ext cx="616494" cy="616494"/>
          </a:xfrm>
          <a:prstGeom prst="rect">
            <a:avLst/>
          </a:prstGeom>
        </p:spPr>
      </p:pic>
      <p:pic>
        <p:nvPicPr>
          <p:cNvPr id="11" name="Gráfico 10" descr="Cerrar">
            <a:extLst>
              <a:ext uri="{FF2B5EF4-FFF2-40B4-BE49-F238E27FC236}">
                <a16:creationId xmlns:a16="http://schemas.microsoft.com/office/drawing/2014/main" id="{33967EAB-FA03-42D7-A4C1-BA077AEA8D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86183" y="5745402"/>
            <a:ext cx="616494" cy="616494"/>
          </a:xfrm>
          <a:prstGeom prst="rect">
            <a:avLst/>
          </a:prstGeom>
        </p:spPr>
      </p:pic>
      <p:pic>
        <p:nvPicPr>
          <p:cNvPr id="12" name="Gráfico 11" descr="Marca de verificación">
            <a:extLst>
              <a:ext uri="{FF2B5EF4-FFF2-40B4-BE49-F238E27FC236}">
                <a16:creationId xmlns:a16="http://schemas.microsoft.com/office/drawing/2014/main" id="{16272A53-B1A2-48F1-B668-70EDCC574A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47684" y="3080207"/>
            <a:ext cx="616494" cy="616494"/>
          </a:xfrm>
          <a:prstGeom prst="rect">
            <a:avLst/>
          </a:prstGeom>
        </p:spPr>
      </p:pic>
      <p:pic>
        <p:nvPicPr>
          <p:cNvPr id="13" name="Gráfico 12" descr="Marca de verificación">
            <a:extLst>
              <a:ext uri="{FF2B5EF4-FFF2-40B4-BE49-F238E27FC236}">
                <a16:creationId xmlns:a16="http://schemas.microsoft.com/office/drawing/2014/main" id="{F02DE379-2528-44F3-979E-F52A85C6F8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42853" y="3999628"/>
            <a:ext cx="616494" cy="616494"/>
          </a:xfrm>
          <a:prstGeom prst="rect">
            <a:avLst/>
          </a:prstGeom>
        </p:spPr>
      </p:pic>
      <p:pic>
        <p:nvPicPr>
          <p:cNvPr id="14" name="Gráfico 13" descr="Marca de verificación">
            <a:extLst>
              <a:ext uri="{FF2B5EF4-FFF2-40B4-BE49-F238E27FC236}">
                <a16:creationId xmlns:a16="http://schemas.microsoft.com/office/drawing/2014/main" id="{F287B859-41F2-47AB-9C36-7F648CBDA4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47684" y="4460034"/>
            <a:ext cx="616494" cy="616494"/>
          </a:xfrm>
          <a:prstGeom prst="rect">
            <a:avLst/>
          </a:prstGeom>
        </p:spPr>
      </p:pic>
      <p:pic>
        <p:nvPicPr>
          <p:cNvPr id="15" name="Gráfico 14" descr="Marca de verificación">
            <a:extLst>
              <a:ext uri="{FF2B5EF4-FFF2-40B4-BE49-F238E27FC236}">
                <a16:creationId xmlns:a16="http://schemas.microsoft.com/office/drawing/2014/main" id="{A8A20A49-2B18-4542-BE78-BF6DFD3D0E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47684" y="5089509"/>
            <a:ext cx="616494" cy="616494"/>
          </a:xfrm>
          <a:prstGeom prst="rect">
            <a:avLst/>
          </a:prstGeom>
        </p:spPr>
      </p:pic>
      <p:pic>
        <p:nvPicPr>
          <p:cNvPr id="16" name="Gráfico 15" descr="Marca de verificación">
            <a:extLst>
              <a:ext uri="{FF2B5EF4-FFF2-40B4-BE49-F238E27FC236}">
                <a16:creationId xmlns:a16="http://schemas.microsoft.com/office/drawing/2014/main" id="{4206FD5C-1FF2-48DF-B088-9E5D9FF052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38022" y="5745402"/>
            <a:ext cx="616494" cy="616494"/>
          </a:xfrm>
          <a:prstGeom prst="rect">
            <a:avLst/>
          </a:prstGeom>
        </p:spPr>
      </p:pic>
      <p:pic>
        <p:nvPicPr>
          <p:cNvPr id="17" name="Gráfico 16" descr="Cerrar">
            <a:extLst>
              <a:ext uri="{FF2B5EF4-FFF2-40B4-BE49-F238E27FC236}">
                <a16:creationId xmlns:a16="http://schemas.microsoft.com/office/drawing/2014/main" id="{84A5C5CE-6FF8-4D4E-BFBA-684302FB9D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70990" y="5748198"/>
            <a:ext cx="616494" cy="616494"/>
          </a:xfrm>
          <a:prstGeom prst="rect">
            <a:avLst/>
          </a:prstGeom>
        </p:spPr>
      </p:pic>
      <p:pic>
        <p:nvPicPr>
          <p:cNvPr id="18" name="Gráfico 17" descr="Cerrar">
            <a:extLst>
              <a:ext uri="{FF2B5EF4-FFF2-40B4-BE49-F238E27FC236}">
                <a16:creationId xmlns:a16="http://schemas.microsoft.com/office/drawing/2014/main" id="{E9A291D2-A015-41A7-B16F-8357A7D7CA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12905" y="5745402"/>
            <a:ext cx="616494" cy="616494"/>
          </a:xfrm>
          <a:prstGeom prst="rect">
            <a:avLst/>
          </a:prstGeom>
        </p:spPr>
      </p:pic>
      <p:pic>
        <p:nvPicPr>
          <p:cNvPr id="19" name="Gráfico 18" descr="Cerrar">
            <a:extLst>
              <a:ext uri="{FF2B5EF4-FFF2-40B4-BE49-F238E27FC236}">
                <a16:creationId xmlns:a16="http://schemas.microsoft.com/office/drawing/2014/main" id="{DC6C7C56-EFCF-4B81-90C1-CFA95B9466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63896" y="5745402"/>
            <a:ext cx="616494" cy="616494"/>
          </a:xfrm>
          <a:prstGeom prst="rect">
            <a:avLst/>
          </a:prstGeom>
        </p:spPr>
      </p:pic>
      <p:pic>
        <p:nvPicPr>
          <p:cNvPr id="20" name="Gráfico 19" descr="Cerrar">
            <a:extLst>
              <a:ext uri="{FF2B5EF4-FFF2-40B4-BE49-F238E27FC236}">
                <a16:creationId xmlns:a16="http://schemas.microsoft.com/office/drawing/2014/main" id="{2A763D0A-D01F-4B47-AAD4-471B4B16A6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86183" y="5089509"/>
            <a:ext cx="616494" cy="616494"/>
          </a:xfrm>
          <a:prstGeom prst="rect">
            <a:avLst/>
          </a:prstGeom>
        </p:spPr>
      </p:pic>
      <p:pic>
        <p:nvPicPr>
          <p:cNvPr id="21" name="Gráfico 20" descr="Cerrar">
            <a:extLst>
              <a:ext uri="{FF2B5EF4-FFF2-40B4-BE49-F238E27FC236}">
                <a16:creationId xmlns:a16="http://schemas.microsoft.com/office/drawing/2014/main" id="{0375BD9A-E400-455F-8107-72B5BCB571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70990" y="5092305"/>
            <a:ext cx="616494" cy="616494"/>
          </a:xfrm>
          <a:prstGeom prst="rect">
            <a:avLst/>
          </a:prstGeom>
        </p:spPr>
      </p:pic>
      <p:pic>
        <p:nvPicPr>
          <p:cNvPr id="22" name="Gráfico 21" descr="Cerrar">
            <a:extLst>
              <a:ext uri="{FF2B5EF4-FFF2-40B4-BE49-F238E27FC236}">
                <a16:creationId xmlns:a16="http://schemas.microsoft.com/office/drawing/2014/main" id="{0C3CA094-F984-4BC0-87AC-C5E5BA4C08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12905" y="5089509"/>
            <a:ext cx="616494" cy="616494"/>
          </a:xfrm>
          <a:prstGeom prst="rect">
            <a:avLst/>
          </a:prstGeom>
        </p:spPr>
      </p:pic>
      <p:pic>
        <p:nvPicPr>
          <p:cNvPr id="23" name="Gráfico 22" descr="Cerrar">
            <a:extLst>
              <a:ext uri="{FF2B5EF4-FFF2-40B4-BE49-F238E27FC236}">
                <a16:creationId xmlns:a16="http://schemas.microsoft.com/office/drawing/2014/main" id="{D0ED6201-838C-4CDF-8F61-747388108E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63896" y="5089509"/>
            <a:ext cx="616494" cy="616494"/>
          </a:xfrm>
          <a:prstGeom prst="rect">
            <a:avLst/>
          </a:prstGeom>
        </p:spPr>
      </p:pic>
      <p:pic>
        <p:nvPicPr>
          <p:cNvPr id="24" name="Gráfico 23" descr="Cerrar">
            <a:extLst>
              <a:ext uri="{FF2B5EF4-FFF2-40B4-BE49-F238E27FC236}">
                <a16:creationId xmlns:a16="http://schemas.microsoft.com/office/drawing/2014/main" id="{C4505CB8-17D3-44DF-83D2-C3950DBEC9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86183" y="4459361"/>
            <a:ext cx="616494" cy="616494"/>
          </a:xfrm>
          <a:prstGeom prst="rect">
            <a:avLst/>
          </a:prstGeom>
        </p:spPr>
      </p:pic>
      <p:pic>
        <p:nvPicPr>
          <p:cNvPr id="25" name="Gráfico 24" descr="Cerrar">
            <a:extLst>
              <a:ext uri="{FF2B5EF4-FFF2-40B4-BE49-F238E27FC236}">
                <a16:creationId xmlns:a16="http://schemas.microsoft.com/office/drawing/2014/main" id="{775425EA-C917-4EEA-8689-212E5D24BF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86183" y="3541968"/>
            <a:ext cx="616494" cy="616494"/>
          </a:xfrm>
          <a:prstGeom prst="rect">
            <a:avLst/>
          </a:prstGeom>
        </p:spPr>
      </p:pic>
      <p:pic>
        <p:nvPicPr>
          <p:cNvPr id="26" name="Gráfico 25" descr="Marca de verificación">
            <a:extLst>
              <a:ext uri="{FF2B5EF4-FFF2-40B4-BE49-F238E27FC236}">
                <a16:creationId xmlns:a16="http://schemas.microsoft.com/office/drawing/2014/main" id="{32C07431-99C9-46F8-8C0A-11D958A685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38022" y="3541968"/>
            <a:ext cx="616494" cy="616494"/>
          </a:xfrm>
          <a:prstGeom prst="rect">
            <a:avLst/>
          </a:prstGeom>
        </p:spPr>
      </p:pic>
      <p:pic>
        <p:nvPicPr>
          <p:cNvPr id="27" name="Gráfico 26" descr="Cerrar">
            <a:extLst>
              <a:ext uri="{FF2B5EF4-FFF2-40B4-BE49-F238E27FC236}">
                <a16:creationId xmlns:a16="http://schemas.microsoft.com/office/drawing/2014/main" id="{842A4AC5-36F9-49D8-BE31-83AB74D793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70990" y="3541968"/>
            <a:ext cx="616494" cy="616494"/>
          </a:xfrm>
          <a:prstGeom prst="rect">
            <a:avLst/>
          </a:prstGeom>
        </p:spPr>
      </p:pic>
      <p:pic>
        <p:nvPicPr>
          <p:cNvPr id="28" name="Gráfico 27" descr="Cerrar">
            <a:extLst>
              <a:ext uri="{FF2B5EF4-FFF2-40B4-BE49-F238E27FC236}">
                <a16:creationId xmlns:a16="http://schemas.microsoft.com/office/drawing/2014/main" id="{5CDC12DA-92D3-4C40-A50A-665FFE3A0B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70990" y="2458553"/>
            <a:ext cx="616494" cy="616494"/>
          </a:xfrm>
          <a:prstGeom prst="rect">
            <a:avLst/>
          </a:prstGeom>
        </p:spPr>
      </p:pic>
      <p:pic>
        <p:nvPicPr>
          <p:cNvPr id="29" name="Gráfico 28" descr="Marca de verificación">
            <a:extLst>
              <a:ext uri="{FF2B5EF4-FFF2-40B4-BE49-F238E27FC236}">
                <a16:creationId xmlns:a16="http://schemas.microsoft.com/office/drawing/2014/main" id="{EB10F802-615F-4C07-8A70-094CD33BC7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86183" y="2458000"/>
            <a:ext cx="616494" cy="616494"/>
          </a:xfrm>
          <a:prstGeom prst="rect">
            <a:avLst/>
          </a:prstGeom>
        </p:spPr>
      </p:pic>
      <p:pic>
        <p:nvPicPr>
          <p:cNvPr id="30" name="Gráfico 29" descr="Marca de verificación">
            <a:extLst>
              <a:ext uri="{FF2B5EF4-FFF2-40B4-BE49-F238E27FC236}">
                <a16:creationId xmlns:a16="http://schemas.microsoft.com/office/drawing/2014/main" id="{BF189B92-509E-4307-931A-8930A484D4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12905" y="2458000"/>
            <a:ext cx="616494" cy="616494"/>
          </a:xfrm>
          <a:prstGeom prst="rect">
            <a:avLst/>
          </a:prstGeom>
        </p:spPr>
      </p:pic>
      <p:pic>
        <p:nvPicPr>
          <p:cNvPr id="31" name="Gráfico 30" descr="Marca de verificación">
            <a:extLst>
              <a:ext uri="{FF2B5EF4-FFF2-40B4-BE49-F238E27FC236}">
                <a16:creationId xmlns:a16="http://schemas.microsoft.com/office/drawing/2014/main" id="{D2015D0A-5A89-41E5-8F9C-F685E3D41F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63896" y="2458000"/>
            <a:ext cx="616494" cy="616494"/>
          </a:xfrm>
          <a:prstGeom prst="rect">
            <a:avLst/>
          </a:prstGeom>
        </p:spPr>
      </p:pic>
      <p:pic>
        <p:nvPicPr>
          <p:cNvPr id="32" name="Gráfico 31" descr="Marca de verificación">
            <a:extLst>
              <a:ext uri="{FF2B5EF4-FFF2-40B4-BE49-F238E27FC236}">
                <a16:creationId xmlns:a16="http://schemas.microsoft.com/office/drawing/2014/main" id="{445F0E33-0DA4-4D9F-A67B-C617CA1987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12905" y="3080207"/>
            <a:ext cx="616494" cy="616494"/>
          </a:xfrm>
          <a:prstGeom prst="rect">
            <a:avLst/>
          </a:prstGeom>
        </p:spPr>
      </p:pic>
      <p:pic>
        <p:nvPicPr>
          <p:cNvPr id="33" name="Gráfico 32" descr="Marca de verificación">
            <a:extLst>
              <a:ext uri="{FF2B5EF4-FFF2-40B4-BE49-F238E27FC236}">
                <a16:creationId xmlns:a16="http://schemas.microsoft.com/office/drawing/2014/main" id="{873EA7A1-22C2-41F8-A2F7-ADE0108383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63896" y="3074494"/>
            <a:ext cx="616494" cy="616494"/>
          </a:xfrm>
          <a:prstGeom prst="rect">
            <a:avLst/>
          </a:prstGeom>
        </p:spPr>
      </p:pic>
      <p:pic>
        <p:nvPicPr>
          <p:cNvPr id="34" name="Gráfico 33" descr="Marca de verificación">
            <a:extLst>
              <a:ext uri="{FF2B5EF4-FFF2-40B4-BE49-F238E27FC236}">
                <a16:creationId xmlns:a16="http://schemas.microsoft.com/office/drawing/2014/main" id="{C0DAAC19-DD6F-455A-AF98-0064F8B672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70990" y="3074494"/>
            <a:ext cx="616494" cy="616494"/>
          </a:xfrm>
          <a:prstGeom prst="rect">
            <a:avLst/>
          </a:prstGeom>
        </p:spPr>
      </p:pic>
      <p:pic>
        <p:nvPicPr>
          <p:cNvPr id="35" name="Gráfico 34" descr="Marca de verificación">
            <a:extLst>
              <a:ext uri="{FF2B5EF4-FFF2-40B4-BE49-F238E27FC236}">
                <a16:creationId xmlns:a16="http://schemas.microsoft.com/office/drawing/2014/main" id="{A18DA6AB-9A14-4D83-8AB4-FB7B361A53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87677" y="3074494"/>
            <a:ext cx="616494" cy="616494"/>
          </a:xfrm>
          <a:prstGeom prst="rect">
            <a:avLst/>
          </a:prstGeom>
        </p:spPr>
      </p:pic>
      <p:pic>
        <p:nvPicPr>
          <p:cNvPr id="36" name="Gráfico 35" descr="Marca de verificación">
            <a:extLst>
              <a:ext uri="{FF2B5EF4-FFF2-40B4-BE49-F238E27FC236}">
                <a16:creationId xmlns:a16="http://schemas.microsoft.com/office/drawing/2014/main" id="{F68F9236-FEA8-40C9-BB86-AF8825EDD4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12905" y="3541968"/>
            <a:ext cx="616494" cy="616494"/>
          </a:xfrm>
          <a:prstGeom prst="rect">
            <a:avLst/>
          </a:prstGeom>
        </p:spPr>
      </p:pic>
      <p:pic>
        <p:nvPicPr>
          <p:cNvPr id="37" name="Gráfico 36" descr="Marca de verificación">
            <a:extLst>
              <a:ext uri="{FF2B5EF4-FFF2-40B4-BE49-F238E27FC236}">
                <a16:creationId xmlns:a16="http://schemas.microsoft.com/office/drawing/2014/main" id="{C19B1E8D-C55C-44F3-AE28-A85A5939A8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63896" y="3536255"/>
            <a:ext cx="616494" cy="616494"/>
          </a:xfrm>
          <a:prstGeom prst="rect">
            <a:avLst/>
          </a:prstGeom>
        </p:spPr>
      </p:pic>
      <p:pic>
        <p:nvPicPr>
          <p:cNvPr id="38" name="Gráfico 37" descr="Marca de verificación">
            <a:extLst>
              <a:ext uri="{FF2B5EF4-FFF2-40B4-BE49-F238E27FC236}">
                <a16:creationId xmlns:a16="http://schemas.microsoft.com/office/drawing/2014/main" id="{CE934BFE-EB5B-495D-8D76-30556A58C7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12905" y="4465074"/>
            <a:ext cx="616494" cy="616494"/>
          </a:xfrm>
          <a:prstGeom prst="rect">
            <a:avLst/>
          </a:prstGeom>
        </p:spPr>
      </p:pic>
      <p:pic>
        <p:nvPicPr>
          <p:cNvPr id="39" name="Gráfico 38" descr="Marca de verificación">
            <a:extLst>
              <a:ext uri="{FF2B5EF4-FFF2-40B4-BE49-F238E27FC236}">
                <a16:creationId xmlns:a16="http://schemas.microsoft.com/office/drawing/2014/main" id="{E873A564-4582-4383-8F02-F10041C6E1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63896" y="4459361"/>
            <a:ext cx="616494" cy="616494"/>
          </a:xfrm>
          <a:prstGeom prst="rect">
            <a:avLst/>
          </a:prstGeom>
        </p:spPr>
      </p:pic>
      <p:pic>
        <p:nvPicPr>
          <p:cNvPr id="40" name="Gráfico 39" descr="Marca de verificación">
            <a:extLst>
              <a:ext uri="{FF2B5EF4-FFF2-40B4-BE49-F238E27FC236}">
                <a16:creationId xmlns:a16="http://schemas.microsoft.com/office/drawing/2014/main" id="{AA01C8AB-D15B-43E8-83C0-13F5C02DB3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70990" y="4459361"/>
            <a:ext cx="616494" cy="616494"/>
          </a:xfrm>
          <a:prstGeom prst="rect">
            <a:avLst/>
          </a:prstGeom>
        </p:spPr>
      </p:pic>
      <p:pic>
        <p:nvPicPr>
          <p:cNvPr id="41" name="Gráfico 40" descr="Marca de verificación">
            <a:extLst>
              <a:ext uri="{FF2B5EF4-FFF2-40B4-BE49-F238E27FC236}">
                <a16:creationId xmlns:a16="http://schemas.microsoft.com/office/drawing/2014/main" id="{EDBE4770-8001-4E9C-9AEF-099423B999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11411" y="4014602"/>
            <a:ext cx="616494" cy="616494"/>
          </a:xfrm>
          <a:prstGeom prst="rect">
            <a:avLst/>
          </a:prstGeom>
        </p:spPr>
      </p:pic>
      <p:pic>
        <p:nvPicPr>
          <p:cNvPr id="42" name="Gráfico 41" descr="Marca de verificación">
            <a:extLst>
              <a:ext uri="{FF2B5EF4-FFF2-40B4-BE49-F238E27FC236}">
                <a16:creationId xmlns:a16="http://schemas.microsoft.com/office/drawing/2014/main" id="{67820998-D467-4987-9FF1-2547A8C147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62402" y="4008889"/>
            <a:ext cx="616494" cy="616494"/>
          </a:xfrm>
          <a:prstGeom prst="rect">
            <a:avLst/>
          </a:prstGeom>
        </p:spPr>
      </p:pic>
      <p:pic>
        <p:nvPicPr>
          <p:cNvPr id="43" name="Gráfico 42" descr="Marca de verificación">
            <a:extLst>
              <a:ext uri="{FF2B5EF4-FFF2-40B4-BE49-F238E27FC236}">
                <a16:creationId xmlns:a16="http://schemas.microsoft.com/office/drawing/2014/main" id="{039E20B7-506E-41CF-A325-F051045456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69496" y="4008889"/>
            <a:ext cx="616494" cy="616494"/>
          </a:xfrm>
          <a:prstGeom prst="rect">
            <a:avLst/>
          </a:prstGeom>
        </p:spPr>
      </p:pic>
      <p:pic>
        <p:nvPicPr>
          <p:cNvPr id="44" name="Gráfico 43" descr="Marca de verificación">
            <a:extLst>
              <a:ext uri="{FF2B5EF4-FFF2-40B4-BE49-F238E27FC236}">
                <a16:creationId xmlns:a16="http://schemas.microsoft.com/office/drawing/2014/main" id="{BF7CEB5D-573F-41E2-9048-2AB89D542B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86183" y="4008889"/>
            <a:ext cx="616494" cy="616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9521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40A6911-4136-455A-B933-29624410C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/>
              <a:t>SWOT MATRIX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B45F46D-9F32-482A-9FD4-E6DF9A6060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35</a:t>
            </a:fld>
            <a:endParaRPr lang="es-ES"/>
          </a:p>
        </p:txBody>
      </p:sp>
      <p:graphicFrame>
        <p:nvGraphicFramePr>
          <p:cNvPr id="7" name="Tabla 6">
            <a:extLst>
              <a:ext uri="{FF2B5EF4-FFF2-40B4-BE49-F238E27FC236}">
                <a16:creationId xmlns:a16="http://schemas.microsoft.com/office/drawing/2014/main" id="{BBC586DC-17AD-470F-8393-31701F4DE8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527909"/>
              </p:ext>
            </p:extLst>
          </p:nvPr>
        </p:nvGraphicFramePr>
        <p:xfrm>
          <a:off x="881149" y="1485207"/>
          <a:ext cx="10331334" cy="477704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165667">
                  <a:extLst>
                    <a:ext uri="{9D8B030D-6E8A-4147-A177-3AD203B41FA5}">
                      <a16:colId xmlns:a16="http://schemas.microsoft.com/office/drawing/2014/main" val="3408283457"/>
                    </a:ext>
                  </a:extLst>
                </a:gridCol>
                <a:gridCol w="5165667">
                  <a:extLst>
                    <a:ext uri="{9D8B030D-6E8A-4147-A177-3AD203B41FA5}">
                      <a16:colId xmlns:a16="http://schemas.microsoft.com/office/drawing/2014/main" val="2038554243"/>
                    </a:ext>
                  </a:extLst>
                </a:gridCol>
              </a:tblGrid>
              <a:tr h="2388524">
                <a:tc>
                  <a:txBody>
                    <a:bodyPr/>
                    <a:lstStyle/>
                    <a:p>
                      <a:pPr algn="ctr"/>
                      <a:r>
                        <a:rPr lang="es-ES" sz="4800" dirty="0">
                          <a:solidFill>
                            <a:srgbClr val="404040"/>
                          </a:solidFill>
                        </a:rPr>
                        <a:t>STRENGTHS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800" dirty="0">
                          <a:solidFill>
                            <a:srgbClr val="404040"/>
                          </a:solidFill>
                        </a:rPr>
                        <a:t>WEAKNESSES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5903457"/>
                  </a:ext>
                </a:extLst>
              </a:tr>
              <a:tr h="2388524">
                <a:tc>
                  <a:txBody>
                    <a:bodyPr/>
                    <a:lstStyle/>
                    <a:p>
                      <a:pPr algn="ctr"/>
                      <a:r>
                        <a:rPr lang="es-ES" sz="4800" dirty="0">
                          <a:solidFill>
                            <a:srgbClr val="404040"/>
                          </a:solidFill>
                        </a:rPr>
                        <a:t>OPPORTUNITIES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800" dirty="0">
                          <a:solidFill>
                            <a:srgbClr val="404040"/>
                          </a:solidFill>
                        </a:rPr>
                        <a:t>THREATS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514850"/>
                  </a:ext>
                </a:extLst>
              </a:tr>
            </a:tbl>
          </a:graphicData>
        </a:graphic>
      </p:graphicFrame>
      <p:pic>
        <p:nvPicPr>
          <p:cNvPr id="9" name="Gráfico 8" descr="Apretón de manos">
            <a:extLst>
              <a:ext uri="{FF2B5EF4-FFF2-40B4-BE49-F238E27FC236}">
                <a16:creationId xmlns:a16="http://schemas.microsoft.com/office/drawing/2014/main" id="{DC777B9C-FBC9-41F1-9727-0CAAC6816F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77045" y="3975154"/>
            <a:ext cx="2795275" cy="2795275"/>
          </a:xfrm>
          <a:prstGeom prst="rect">
            <a:avLst/>
          </a:prstGeom>
        </p:spPr>
      </p:pic>
      <p:pic>
        <p:nvPicPr>
          <p:cNvPr id="11" name="Gráfico 10" descr="Advertencia">
            <a:extLst>
              <a:ext uri="{FF2B5EF4-FFF2-40B4-BE49-F238E27FC236}">
                <a16:creationId xmlns:a16="http://schemas.microsoft.com/office/drawing/2014/main" id="{4FFC467C-D037-47AC-AC4F-153493AFD5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74777" y="4365912"/>
            <a:ext cx="2013757" cy="2013757"/>
          </a:xfrm>
          <a:prstGeom prst="rect">
            <a:avLst/>
          </a:prstGeom>
        </p:spPr>
      </p:pic>
      <p:pic>
        <p:nvPicPr>
          <p:cNvPr id="13" name="Gráfico 12" descr="Bombilla">
            <a:extLst>
              <a:ext uri="{FF2B5EF4-FFF2-40B4-BE49-F238E27FC236}">
                <a16:creationId xmlns:a16="http://schemas.microsoft.com/office/drawing/2014/main" id="{5E42BBF8-F66C-4147-B591-04C3F1E88EF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31869" y="2040083"/>
            <a:ext cx="1885628" cy="1885628"/>
          </a:xfrm>
          <a:prstGeom prst="rect">
            <a:avLst/>
          </a:prstGeom>
        </p:spPr>
      </p:pic>
      <p:pic>
        <p:nvPicPr>
          <p:cNvPr id="15" name="Gráfico 14" descr="Señal de pulgar hacia arriba ">
            <a:extLst>
              <a:ext uri="{FF2B5EF4-FFF2-40B4-BE49-F238E27FC236}">
                <a16:creationId xmlns:a16="http://schemas.microsoft.com/office/drawing/2014/main" id="{04F0E023-05FC-42F6-8224-0692D23C329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0800000">
            <a:off x="7646375" y="1970256"/>
            <a:ext cx="2013756" cy="2013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837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B09E1E-9455-4F10-8E4F-B1EF6F83EBA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s-ES" sz="12800" dirty="0"/>
              <a:t>PILOT USERS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C7810AD-81D5-48B7-9B86-2631C1262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36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990488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4836CBC-2DBB-4FFA-857B-6D3D07D93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/>
              <a:t>PILOT USERS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3A954B4-2CC3-4A51-9C65-640BDB93B3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37</a:t>
            </a:fld>
            <a:endParaRPr lang="es-ES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95D8A7CB-1A4F-4EB1-83D0-7C840440E6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9170082"/>
              </p:ext>
            </p:extLst>
          </p:nvPr>
        </p:nvGraphicFramePr>
        <p:xfrm>
          <a:off x="6329679" y="1905000"/>
          <a:ext cx="5382954" cy="304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19914">
                  <a:extLst>
                    <a:ext uri="{9D8B030D-6E8A-4147-A177-3AD203B41FA5}">
                      <a16:colId xmlns:a16="http://schemas.microsoft.com/office/drawing/2014/main" val="3224198212"/>
                    </a:ext>
                  </a:extLst>
                </a:gridCol>
                <a:gridCol w="1463040">
                  <a:extLst>
                    <a:ext uri="{9D8B030D-6E8A-4147-A177-3AD203B41FA5}">
                      <a16:colId xmlns:a16="http://schemas.microsoft.com/office/drawing/2014/main" val="14755962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 err="1"/>
                        <a:t>Name</a:t>
                      </a:r>
                      <a:endParaRPr lang="es-ES" sz="4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28540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José Manuel J.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21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5421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Sandra C.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5790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José Manuel D.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21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8186595"/>
                  </a:ext>
                </a:extLst>
              </a:tr>
            </a:tbl>
          </a:graphicData>
        </a:graphic>
      </p:graphicFrame>
      <p:graphicFrame>
        <p:nvGraphicFramePr>
          <p:cNvPr id="9" name="Tabla 8">
            <a:extLst>
              <a:ext uri="{FF2B5EF4-FFF2-40B4-BE49-F238E27FC236}">
                <a16:creationId xmlns:a16="http://schemas.microsoft.com/office/drawing/2014/main" id="{DDA3DD45-6CF5-45BC-A1CD-162A5AED80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5430309"/>
              </p:ext>
            </p:extLst>
          </p:nvPr>
        </p:nvGraphicFramePr>
        <p:xfrm>
          <a:off x="479367" y="1905000"/>
          <a:ext cx="5382954" cy="381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19914">
                  <a:extLst>
                    <a:ext uri="{9D8B030D-6E8A-4147-A177-3AD203B41FA5}">
                      <a16:colId xmlns:a16="http://schemas.microsoft.com/office/drawing/2014/main" val="3224198212"/>
                    </a:ext>
                  </a:extLst>
                </a:gridCol>
                <a:gridCol w="1463040">
                  <a:extLst>
                    <a:ext uri="{9D8B030D-6E8A-4147-A177-3AD203B41FA5}">
                      <a16:colId xmlns:a16="http://schemas.microsoft.com/office/drawing/2014/main" val="14755962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 err="1"/>
                        <a:t>Name</a:t>
                      </a:r>
                      <a:endParaRPr lang="es-ES" sz="4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28540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Francisco R.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55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5421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Javier A.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5790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 err="1"/>
                        <a:t>Valentin</a:t>
                      </a:r>
                      <a:r>
                        <a:rPr lang="es-ES" sz="4400" dirty="0"/>
                        <a:t> A.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81865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Antonio G.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26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74617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618298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4836CBC-2DBB-4FFA-857B-6D3D07D93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/>
              <a:t>COMMITMENT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3A954B4-2CC3-4A51-9C65-640BDB93B3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38</a:t>
            </a:fld>
            <a:endParaRPr lang="es-ES"/>
          </a:p>
        </p:txBody>
      </p:sp>
      <p:pic>
        <p:nvPicPr>
          <p:cNvPr id="11" name="Gráfico 10" descr="Correo electrónico">
            <a:extLst>
              <a:ext uri="{FF2B5EF4-FFF2-40B4-BE49-F238E27FC236}">
                <a16:creationId xmlns:a16="http://schemas.microsoft.com/office/drawing/2014/main" id="{2E49970E-0D2F-49EB-BB2E-C14C024295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45056" y="2201486"/>
            <a:ext cx="3239193" cy="3239193"/>
          </a:xfrm>
          <a:prstGeom prst="rect">
            <a:avLst/>
          </a:prstGeom>
        </p:spPr>
      </p:pic>
      <p:pic>
        <p:nvPicPr>
          <p:cNvPr id="13" name="Gráfico 12" descr="Lista">
            <a:extLst>
              <a:ext uri="{FF2B5EF4-FFF2-40B4-BE49-F238E27FC236}">
                <a16:creationId xmlns:a16="http://schemas.microsoft.com/office/drawing/2014/main" id="{F240F22A-7F60-40BF-A64A-1B87351A3C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07751" y="2201486"/>
            <a:ext cx="3239193" cy="3239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308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33896E9-ED72-407D-925B-8DC8842ED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/>
              <a:t>PAYMENT PLANS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8749E0A-2410-45CF-B003-83539A3C7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39</a:t>
            </a:fld>
            <a:endParaRPr lang="es-ES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E37A6C9C-A491-4B68-BB09-C5991AB017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2333909"/>
              </p:ext>
            </p:extLst>
          </p:nvPr>
        </p:nvGraphicFramePr>
        <p:xfrm>
          <a:off x="163483" y="1737360"/>
          <a:ext cx="11865033" cy="456645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955011">
                  <a:extLst>
                    <a:ext uri="{9D8B030D-6E8A-4147-A177-3AD203B41FA5}">
                      <a16:colId xmlns:a16="http://schemas.microsoft.com/office/drawing/2014/main" val="3277476143"/>
                    </a:ext>
                  </a:extLst>
                </a:gridCol>
                <a:gridCol w="3955011">
                  <a:extLst>
                    <a:ext uri="{9D8B030D-6E8A-4147-A177-3AD203B41FA5}">
                      <a16:colId xmlns:a16="http://schemas.microsoft.com/office/drawing/2014/main" val="689465909"/>
                    </a:ext>
                  </a:extLst>
                </a:gridCol>
                <a:gridCol w="3955011">
                  <a:extLst>
                    <a:ext uri="{9D8B030D-6E8A-4147-A177-3AD203B41FA5}">
                      <a16:colId xmlns:a16="http://schemas.microsoft.com/office/drawing/2014/main" val="3723887478"/>
                    </a:ext>
                  </a:extLst>
                </a:gridCol>
              </a:tblGrid>
              <a:tr h="538328">
                <a:tc>
                  <a:txBody>
                    <a:bodyPr/>
                    <a:lstStyle/>
                    <a:p>
                      <a:pPr algn="ctr"/>
                      <a:endParaRPr lang="es-E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800" dirty="0"/>
                        <a:t>Free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800" dirty="0"/>
                        <a:t>Premium/Modular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8480217"/>
                  </a:ext>
                </a:extLst>
              </a:tr>
              <a:tr h="542817">
                <a:tc>
                  <a:txBody>
                    <a:bodyPr/>
                    <a:lstStyle/>
                    <a:p>
                      <a:pPr algn="ctr"/>
                      <a:r>
                        <a:rPr lang="es-ES" sz="2800" dirty="0"/>
                        <a:t>Price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800" dirty="0"/>
                        <a:t>0 €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800" dirty="0"/>
                        <a:t>11.99 €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1787165"/>
                  </a:ext>
                </a:extLst>
              </a:tr>
              <a:tr h="537837">
                <a:tc>
                  <a:txBody>
                    <a:bodyPr/>
                    <a:lstStyle/>
                    <a:p>
                      <a:pPr algn="ctr"/>
                      <a:r>
                        <a:rPr lang="es-ES" sz="2800" dirty="0"/>
                        <a:t>Storage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800" dirty="0"/>
                        <a:t>20 MB/</a:t>
                      </a:r>
                      <a:r>
                        <a:rPr lang="es-ES" sz="2800" dirty="0" err="1"/>
                        <a:t>user</a:t>
                      </a:r>
                      <a:endParaRPr lang="es-E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800" dirty="0"/>
                        <a:t>500 MB/capsule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2495759"/>
                  </a:ext>
                </a:extLst>
              </a:tr>
              <a:tr h="704863">
                <a:tc>
                  <a:txBody>
                    <a:bodyPr/>
                    <a:lstStyle/>
                    <a:p>
                      <a:pPr algn="ctr"/>
                      <a:r>
                        <a:rPr lang="es-ES" sz="2800" dirty="0"/>
                        <a:t>Social </a:t>
                      </a:r>
                      <a:r>
                        <a:rPr lang="es-ES" sz="2800" dirty="0" err="1"/>
                        <a:t>network</a:t>
                      </a:r>
                      <a:r>
                        <a:rPr lang="es-ES" sz="2800" dirty="0"/>
                        <a:t> and email </a:t>
                      </a:r>
                      <a:r>
                        <a:rPr lang="es-ES" sz="2800" dirty="0" err="1"/>
                        <a:t>integration</a:t>
                      </a:r>
                      <a:endParaRPr lang="es-E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5381243"/>
                  </a:ext>
                </a:extLst>
              </a:tr>
              <a:tr h="534786">
                <a:tc>
                  <a:txBody>
                    <a:bodyPr/>
                    <a:lstStyle/>
                    <a:p>
                      <a:pPr algn="ctr"/>
                      <a:r>
                        <a:rPr lang="es-ES" sz="2800" dirty="0"/>
                        <a:t>Capsule </a:t>
                      </a:r>
                      <a:r>
                        <a:rPr lang="es-ES" sz="2800" dirty="0" err="1"/>
                        <a:t>scheduling</a:t>
                      </a:r>
                      <a:endParaRPr lang="es-E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800" dirty="0"/>
                        <a:t>Up </a:t>
                      </a:r>
                      <a:r>
                        <a:rPr lang="es-ES" sz="2800" dirty="0" err="1"/>
                        <a:t>to</a:t>
                      </a:r>
                      <a:r>
                        <a:rPr lang="es-ES" sz="2800" dirty="0"/>
                        <a:t> 1 </a:t>
                      </a:r>
                      <a:r>
                        <a:rPr lang="es-ES" sz="2800" dirty="0" err="1"/>
                        <a:t>year</a:t>
                      </a:r>
                      <a:endParaRPr lang="es-E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800" dirty="0"/>
                        <a:t>No </a:t>
                      </a:r>
                      <a:r>
                        <a:rPr lang="es-ES" sz="2800" dirty="0" err="1"/>
                        <a:t>limit</a:t>
                      </a:r>
                      <a:endParaRPr lang="es-E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5613213"/>
                  </a:ext>
                </a:extLst>
              </a:tr>
              <a:tr h="522930">
                <a:tc>
                  <a:txBody>
                    <a:bodyPr/>
                    <a:lstStyle/>
                    <a:p>
                      <a:pPr algn="ctr"/>
                      <a:r>
                        <a:rPr lang="es-ES" sz="2800" dirty="0"/>
                        <a:t>Capsule </a:t>
                      </a:r>
                      <a:r>
                        <a:rPr lang="es-ES" sz="2800" dirty="0" err="1"/>
                        <a:t>expiration</a:t>
                      </a:r>
                      <a:endParaRPr lang="es-E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800" dirty="0"/>
                        <a:t>6 </a:t>
                      </a:r>
                      <a:r>
                        <a:rPr lang="es-ES" sz="2800" dirty="0" err="1"/>
                        <a:t>months</a:t>
                      </a:r>
                      <a:r>
                        <a:rPr lang="es-ES" sz="2800" dirty="0"/>
                        <a:t> after </a:t>
                      </a:r>
                      <a:r>
                        <a:rPr lang="es-ES" sz="2800" dirty="0" err="1"/>
                        <a:t>release</a:t>
                      </a:r>
                      <a:endParaRPr lang="es-E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800" dirty="0"/>
                        <a:t>No </a:t>
                      </a:r>
                      <a:r>
                        <a:rPr lang="es-ES" sz="2800" dirty="0" err="1"/>
                        <a:t>expiration</a:t>
                      </a:r>
                      <a:endParaRPr lang="es-E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9964390"/>
                  </a:ext>
                </a:extLst>
              </a:tr>
              <a:tr h="512618">
                <a:tc>
                  <a:txBody>
                    <a:bodyPr/>
                    <a:lstStyle/>
                    <a:p>
                      <a:pPr algn="ctr"/>
                      <a:r>
                        <a:rPr lang="es-ES" sz="2800" dirty="0" err="1"/>
                        <a:t>Private</a:t>
                      </a:r>
                      <a:r>
                        <a:rPr lang="es-ES" sz="2800" dirty="0"/>
                        <a:t> capsules</a:t>
                      </a:r>
                    </a:p>
                    <a:p>
                      <a:pPr algn="ctr"/>
                      <a:r>
                        <a:rPr lang="es-ES" sz="2800" dirty="0"/>
                        <a:t>(</a:t>
                      </a:r>
                      <a:r>
                        <a:rPr lang="es-ES" sz="2800" dirty="0" err="1"/>
                        <a:t>user-targeted</a:t>
                      </a:r>
                      <a:r>
                        <a:rPr lang="es-ES" sz="28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622628"/>
                  </a:ext>
                </a:extLst>
              </a:tr>
            </a:tbl>
          </a:graphicData>
        </a:graphic>
      </p:graphicFrame>
      <p:pic>
        <p:nvPicPr>
          <p:cNvPr id="11" name="Gráfico 10" descr="Marca de verificación">
            <a:extLst>
              <a:ext uri="{FF2B5EF4-FFF2-40B4-BE49-F238E27FC236}">
                <a16:creationId xmlns:a16="http://schemas.microsoft.com/office/drawing/2014/main" id="{B3006EBF-9DF7-4822-A23C-C52CA543BA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22098" y="3429000"/>
            <a:ext cx="714203" cy="714203"/>
          </a:xfrm>
          <a:prstGeom prst="rect">
            <a:avLst/>
          </a:prstGeom>
        </p:spPr>
      </p:pic>
      <p:pic>
        <p:nvPicPr>
          <p:cNvPr id="13" name="Gráfico 12" descr="Cerrar">
            <a:extLst>
              <a:ext uri="{FF2B5EF4-FFF2-40B4-BE49-F238E27FC236}">
                <a16:creationId xmlns:a16="http://schemas.microsoft.com/office/drawing/2014/main" id="{68358952-4011-4112-92D9-06228BAADE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38896" y="5489597"/>
            <a:ext cx="714203" cy="714203"/>
          </a:xfrm>
          <a:prstGeom prst="rect">
            <a:avLst/>
          </a:prstGeom>
        </p:spPr>
      </p:pic>
      <p:pic>
        <p:nvPicPr>
          <p:cNvPr id="14" name="Gráfico 13" descr="Marca de verificación">
            <a:extLst>
              <a:ext uri="{FF2B5EF4-FFF2-40B4-BE49-F238E27FC236}">
                <a16:creationId xmlns:a16="http://schemas.microsoft.com/office/drawing/2014/main" id="{EA6631B4-88F9-4F10-9390-42FECB2712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38897" y="3434928"/>
            <a:ext cx="714203" cy="714203"/>
          </a:xfrm>
          <a:prstGeom prst="rect">
            <a:avLst/>
          </a:prstGeom>
        </p:spPr>
      </p:pic>
      <p:pic>
        <p:nvPicPr>
          <p:cNvPr id="15" name="Gráfico 14" descr="Marca de verificación">
            <a:extLst>
              <a:ext uri="{FF2B5EF4-FFF2-40B4-BE49-F238E27FC236}">
                <a16:creationId xmlns:a16="http://schemas.microsoft.com/office/drawing/2014/main" id="{697C6256-EDE2-42A9-9A2C-5C5367E1AD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22098" y="5489597"/>
            <a:ext cx="714203" cy="714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095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31F57AE7-1DFD-4B59-821F-E23B963155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/>
              <a:t>IDEA</a:t>
            </a:r>
          </a:p>
        </p:txBody>
      </p:sp>
      <p:sp>
        <p:nvSpPr>
          <p:cNvPr id="19" name="Marcador de número de diapositiva 18">
            <a:extLst>
              <a:ext uri="{FF2B5EF4-FFF2-40B4-BE49-F238E27FC236}">
                <a16:creationId xmlns:a16="http://schemas.microsoft.com/office/drawing/2014/main" id="{8AB212B1-9651-41F0-BFC9-A535E7845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4</a:t>
            </a:fld>
            <a:endParaRPr lang="es-ES"/>
          </a:p>
        </p:txBody>
      </p:sp>
      <p:pic>
        <p:nvPicPr>
          <p:cNvPr id="21" name="Gráfico 20" descr="Portátil">
            <a:extLst>
              <a:ext uri="{FF2B5EF4-FFF2-40B4-BE49-F238E27FC236}">
                <a16:creationId xmlns:a16="http://schemas.microsoft.com/office/drawing/2014/main" id="{C71E642C-F89F-4D51-B301-1DEA987EBC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8297" y="2374764"/>
            <a:ext cx="3025461" cy="3025461"/>
          </a:xfrm>
          <a:prstGeom prst="rect">
            <a:avLst/>
          </a:prstGeom>
        </p:spPr>
      </p:pic>
      <p:pic>
        <p:nvPicPr>
          <p:cNvPr id="25" name="Gráfico 24" descr="Internet">
            <a:extLst>
              <a:ext uri="{FF2B5EF4-FFF2-40B4-BE49-F238E27FC236}">
                <a16:creationId xmlns:a16="http://schemas.microsoft.com/office/drawing/2014/main" id="{315F744E-37FA-4096-A0AF-99E0B0E01E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52250" y="2374765"/>
            <a:ext cx="3025460" cy="3025460"/>
          </a:xfrm>
          <a:prstGeom prst="rect">
            <a:avLst/>
          </a:prstGeom>
        </p:spPr>
      </p:pic>
      <p:pic>
        <p:nvPicPr>
          <p:cNvPr id="29" name="Gráfico 28" descr="Cronómetro">
            <a:extLst>
              <a:ext uri="{FF2B5EF4-FFF2-40B4-BE49-F238E27FC236}">
                <a16:creationId xmlns:a16="http://schemas.microsoft.com/office/drawing/2014/main" id="{8A327BF5-2C5A-4DF6-A642-5CA44F6D605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340297" y="3038812"/>
            <a:ext cx="1886253" cy="1886253"/>
          </a:xfrm>
          <a:prstGeom prst="rect">
            <a:avLst/>
          </a:prstGeom>
        </p:spPr>
      </p:pic>
      <p:pic>
        <p:nvPicPr>
          <p:cNvPr id="31" name="Gráfico 30" descr="Lápiz">
            <a:extLst>
              <a:ext uri="{FF2B5EF4-FFF2-40B4-BE49-F238E27FC236}">
                <a16:creationId xmlns:a16="http://schemas.microsoft.com/office/drawing/2014/main" id="{B1117668-572A-43A9-978B-7596E63FBEE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443827" y="3273229"/>
            <a:ext cx="914400" cy="914400"/>
          </a:xfrm>
          <a:prstGeom prst="rect">
            <a:avLst/>
          </a:prstGeom>
        </p:spPr>
      </p:pic>
      <p:pic>
        <p:nvPicPr>
          <p:cNvPr id="3" name="Gráfico 2" descr="Calendario mensual">
            <a:extLst>
              <a:ext uri="{FF2B5EF4-FFF2-40B4-BE49-F238E27FC236}">
                <a16:creationId xmlns:a16="http://schemas.microsoft.com/office/drawing/2014/main" id="{B1C252F1-FDDE-4A12-801B-DAB8272B800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836113" y="2941023"/>
            <a:ext cx="2081829" cy="2081829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0EDD0B53-73D8-4AA2-A0CB-721FEE781DDA}"/>
              </a:ext>
            </a:extLst>
          </p:cNvPr>
          <p:cNvSpPr txBox="1"/>
          <p:nvPr/>
        </p:nvSpPr>
        <p:spPr>
          <a:xfrm>
            <a:off x="1112478" y="4925065"/>
            <a:ext cx="157709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800" dirty="0" err="1">
                <a:solidFill>
                  <a:srgbClr val="404040"/>
                </a:solidFill>
              </a:rPr>
              <a:t>Write</a:t>
            </a:r>
            <a:endParaRPr lang="es-ES" sz="4800" dirty="0">
              <a:solidFill>
                <a:srgbClr val="404040"/>
              </a:solidFill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16FC8211-B212-4843-8958-29D3DFE28792}"/>
              </a:ext>
            </a:extLst>
          </p:cNvPr>
          <p:cNvSpPr txBox="1"/>
          <p:nvPr/>
        </p:nvSpPr>
        <p:spPr>
          <a:xfrm>
            <a:off x="3651371" y="4925064"/>
            <a:ext cx="24513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800" dirty="0">
                <a:solidFill>
                  <a:srgbClr val="404040"/>
                </a:solidFill>
              </a:rPr>
              <a:t>Schedule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88C03C5E-A599-4517-B445-384BB05489D2}"/>
              </a:ext>
            </a:extLst>
          </p:cNvPr>
          <p:cNvSpPr txBox="1"/>
          <p:nvPr/>
        </p:nvSpPr>
        <p:spPr>
          <a:xfrm>
            <a:off x="6607923" y="4925064"/>
            <a:ext cx="135434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800" dirty="0" err="1">
                <a:solidFill>
                  <a:srgbClr val="404040"/>
                </a:solidFill>
              </a:rPr>
              <a:t>Wait</a:t>
            </a:r>
            <a:endParaRPr lang="es-ES" sz="4800" dirty="0">
              <a:solidFill>
                <a:srgbClr val="404040"/>
              </a:solidFill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10A297C5-814B-4CF5-8D0B-4778243010A4}"/>
              </a:ext>
            </a:extLst>
          </p:cNvPr>
          <p:cNvSpPr txBox="1"/>
          <p:nvPr/>
        </p:nvSpPr>
        <p:spPr>
          <a:xfrm>
            <a:off x="9166950" y="4925063"/>
            <a:ext cx="199605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800" dirty="0" err="1">
                <a:solidFill>
                  <a:srgbClr val="404040"/>
                </a:solidFill>
              </a:rPr>
              <a:t>Publish</a:t>
            </a:r>
            <a:endParaRPr lang="es-ES" sz="4800" dirty="0">
              <a:solidFill>
                <a:srgbClr val="4040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979032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EFAAA6-BB5D-48EB-9172-5161F3DD77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/>
              <a:t>PLANIFICATION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EBC52CF-B877-4DBF-9487-F2824FCEB5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40</a:t>
            </a:fld>
            <a:endParaRPr lang="es-ES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F6D115CA-2C87-4140-B18C-B271CACC10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076" y="1815751"/>
            <a:ext cx="4053148" cy="1460712"/>
          </a:xfrm>
          <a:prstGeom prst="rect">
            <a:avLst/>
          </a:prstGeom>
        </p:spPr>
      </p:pic>
      <p:sp>
        <p:nvSpPr>
          <p:cNvPr id="9" name="Flecha: circular 8">
            <a:extLst>
              <a:ext uri="{FF2B5EF4-FFF2-40B4-BE49-F238E27FC236}">
                <a16:creationId xmlns:a16="http://schemas.microsoft.com/office/drawing/2014/main" id="{05E5D944-F31F-4A8C-976A-D04788EB7C6B}"/>
              </a:ext>
            </a:extLst>
          </p:cNvPr>
          <p:cNvSpPr/>
          <p:nvPr/>
        </p:nvSpPr>
        <p:spPr>
          <a:xfrm>
            <a:off x="4064227" y="3357898"/>
            <a:ext cx="3550230" cy="2658688"/>
          </a:xfrm>
          <a:prstGeom prst="circular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A14EECE9-24DD-48AE-BFE0-B559973F5462}"/>
              </a:ext>
            </a:extLst>
          </p:cNvPr>
          <p:cNvSpPr txBox="1"/>
          <p:nvPr/>
        </p:nvSpPr>
        <p:spPr>
          <a:xfrm>
            <a:off x="166254" y="3636818"/>
            <a:ext cx="230539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>
                <a:solidFill>
                  <a:srgbClr val="404040"/>
                </a:solidFill>
              </a:rPr>
              <a:t>Sprint </a:t>
            </a:r>
            <a:r>
              <a:rPr lang="es-ES" sz="4400" dirty="0" err="1">
                <a:solidFill>
                  <a:srgbClr val="404040"/>
                </a:solidFill>
              </a:rPr>
              <a:t>planning</a:t>
            </a:r>
            <a:endParaRPr lang="es-ES" sz="4400" dirty="0">
              <a:solidFill>
                <a:srgbClr val="404040"/>
              </a:solidFill>
            </a:endParaRPr>
          </a:p>
        </p:txBody>
      </p:sp>
      <p:sp>
        <p:nvSpPr>
          <p:cNvPr id="13" name="Flecha: a la derecha 12">
            <a:extLst>
              <a:ext uri="{FF2B5EF4-FFF2-40B4-BE49-F238E27FC236}">
                <a16:creationId xmlns:a16="http://schemas.microsoft.com/office/drawing/2014/main" id="{89B19937-684A-4E05-AF0C-4AEC91937BC0}"/>
              </a:ext>
            </a:extLst>
          </p:cNvPr>
          <p:cNvSpPr/>
          <p:nvPr/>
        </p:nvSpPr>
        <p:spPr>
          <a:xfrm>
            <a:off x="241762" y="5026428"/>
            <a:ext cx="3867495" cy="6373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9FAB2DB3-1734-4BE4-9BEF-2A6F02C854F7}"/>
              </a:ext>
            </a:extLst>
          </p:cNvPr>
          <p:cNvSpPr txBox="1"/>
          <p:nvPr/>
        </p:nvSpPr>
        <p:spPr>
          <a:xfrm>
            <a:off x="4430333" y="3963967"/>
            <a:ext cx="281801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 err="1">
                <a:solidFill>
                  <a:srgbClr val="404040"/>
                </a:solidFill>
              </a:rPr>
              <a:t>Each</a:t>
            </a:r>
            <a:r>
              <a:rPr lang="es-ES" sz="4400" dirty="0">
                <a:solidFill>
                  <a:srgbClr val="404040"/>
                </a:solidFill>
              </a:rPr>
              <a:t> </a:t>
            </a:r>
            <a:r>
              <a:rPr lang="es-ES" sz="4400" dirty="0" err="1">
                <a:solidFill>
                  <a:srgbClr val="404040"/>
                </a:solidFill>
              </a:rPr>
              <a:t>deliverable</a:t>
            </a:r>
            <a:endParaRPr lang="es-ES" sz="4400" dirty="0">
              <a:solidFill>
                <a:srgbClr val="404040"/>
              </a:solidFill>
            </a:endParaRPr>
          </a:p>
        </p:txBody>
      </p:sp>
      <p:sp>
        <p:nvSpPr>
          <p:cNvPr id="15" name="Flecha: circular 14">
            <a:extLst>
              <a:ext uri="{FF2B5EF4-FFF2-40B4-BE49-F238E27FC236}">
                <a16:creationId xmlns:a16="http://schemas.microsoft.com/office/drawing/2014/main" id="{C087B4B0-58A0-4F1D-B610-9213B1CC3D9A}"/>
              </a:ext>
            </a:extLst>
          </p:cNvPr>
          <p:cNvSpPr/>
          <p:nvPr/>
        </p:nvSpPr>
        <p:spPr>
          <a:xfrm rot="10800000">
            <a:off x="4064226" y="3801097"/>
            <a:ext cx="3550231" cy="2658688"/>
          </a:xfrm>
          <a:prstGeom prst="circular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16" name="Flecha: a la derecha 15">
            <a:extLst>
              <a:ext uri="{FF2B5EF4-FFF2-40B4-BE49-F238E27FC236}">
                <a16:creationId xmlns:a16="http://schemas.microsoft.com/office/drawing/2014/main" id="{41F55626-7350-4F5A-BBD5-6CDB0ADD0642}"/>
              </a:ext>
            </a:extLst>
          </p:cNvPr>
          <p:cNvSpPr/>
          <p:nvPr/>
        </p:nvSpPr>
        <p:spPr>
          <a:xfrm>
            <a:off x="7569425" y="5026427"/>
            <a:ext cx="3867495" cy="6373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F00D15B2-67E7-487A-B4D5-1F2231042158}"/>
              </a:ext>
            </a:extLst>
          </p:cNvPr>
          <p:cNvSpPr txBox="1"/>
          <p:nvPr/>
        </p:nvSpPr>
        <p:spPr>
          <a:xfrm>
            <a:off x="8523647" y="3636818"/>
            <a:ext cx="291327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 err="1">
                <a:solidFill>
                  <a:srgbClr val="404040"/>
                </a:solidFill>
              </a:rPr>
              <a:t>Send</a:t>
            </a:r>
            <a:r>
              <a:rPr lang="es-ES" sz="4400" dirty="0">
                <a:solidFill>
                  <a:srgbClr val="404040"/>
                </a:solidFill>
              </a:rPr>
              <a:t> </a:t>
            </a:r>
            <a:r>
              <a:rPr lang="es-ES" sz="4400" dirty="0" err="1">
                <a:solidFill>
                  <a:srgbClr val="404040"/>
                </a:solidFill>
              </a:rPr>
              <a:t>deliverable</a:t>
            </a:r>
            <a:endParaRPr lang="es-ES" sz="4400" dirty="0">
              <a:solidFill>
                <a:srgbClr val="404040"/>
              </a:solidFill>
            </a:endParaRPr>
          </a:p>
        </p:txBody>
      </p:sp>
      <p:sp>
        <p:nvSpPr>
          <p:cNvPr id="18" name="Flecha: circular 17">
            <a:extLst>
              <a:ext uri="{FF2B5EF4-FFF2-40B4-BE49-F238E27FC236}">
                <a16:creationId xmlns:a16="http://schemas.microsoft.com/office/drawing/2014/main" id="{D32F89D1-E59B-4A9E-9B8C-E4D3DBCE7A82}"/>
              </a:ext>
            </a:extLst>
          </p:cNvPr>
          <p:cNvSpPr/>
          <p:nvPr/>
        </p:nvSpPr>
        <p:spPr>
          <a:xfrm>
            <a:off x="6431970" y="1560341"/>
            <a:ext cx="2588724" cy="2418533"/>
          </a:xfrm>
          <a:prstGeom prst="circular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F7EE970A-EE06-41A5-92AA-125C90314F59}"/>
              </a:ext>
            </a:extLst>
          </p:cNvPr>
          <p:cNvSpPr txBox="1"/>
          <p:nvPr/>
        </p:nvSpPr>
        <p:spPr>
          <a:xfrm>
            <a:off x="6754781" y="2046333"/>
            <a:ext cx="194310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 err="1">
                <a:solidFill>
                  <a:srgbClr val="404040"/>
                </a:solidFill>
              </a:rPr>
              <a:t>Each</a:t>
            </a:r>
            <a:r>
              <a:rPr lang="es-ES" sz="4400" dirty="0">
                <a:solidFill>
                  <a:srgbClr val="404040"/>
                </a:solidFill>
              </a:rPr>
              <a:t> </a:t>
            </a:r>
            <a:r>
              <a:rPr lang="es-ES" sz="4400" dirty="0" err="1">
                <a:solidFill>
                  <a:srgbClr val="404040"/>
                </a:solidFill>
              </a:rPr>
              <a:t>week</a:t>
            </a:r>
            <a:endParaRPr lang="es-ES" sz="4400" dirty="0">
              <a:solidFill>
                <a:srgbClr val="404040"/>
              </a:solidFill>
            </a:endParaRPr>
          </a:p>
        </p:txBody>
      </p:sp>
      <p:sp>
        <p:nvSpPr>
          <p:cNvPr id="20" name="Flecha: circular 19">
            <a:extLst>
              <a:ext uri="{FF2B5EF4-FFF2-40B4-BE49-F238E27FC236}">
                <a16:creationId xmlns:a16="http://schemas.microsoft.com/office/drawing/2014/main" id="{5326D18F-CA79-4966-AA49-F01C972E7726}"/>
              </a:ext>
            </a:extLst>
          </p:cNvPr>
          <p:cNvSpPr/>
          <p:nvPr/>
        </p:nvSpPr>
        <p:spPr>
          <a:xfrm rot="10800000">
            <a:off x="6431970" y="1742527"/>
            <a:ext cx="2588724" cy="2418533"/>
          </a:xfrm>
          <a:prstGeom prst="circular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294454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EFAAA6-BB5D-48EB-9172-5161F3DD77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/>
              <a:t>PLANIFICATION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EBC52CF-B877-4DBF-9487-F2824FCEB5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41</a:t>
            </a:fld>
            <a:endParaRPr lang="es-ES"/>
          </a:p>
        </p:txBody>
      </p:sp>
      <p:graphicFrame>
        <p:nvGraphicFramePr>
          <p:cNvPr id="7" name="Tabla 6">
            <a:extLst>
              <a:ext uri="{FF2B5EF4-FFF2-40B4-BE49-F238E27FC236}">
                <a16:creationId xmlns:a16="http://schemas.microsoft.com/office/drawing/2014/main" id="{FF471DEA-A7D3-4E5F-BEF0-E58F1EAD02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2114598"/>
              </p:ext>
            </p:extLst>
          </p:nvPr>
        </p:nvGraphicFramePr>
        <p:xfrm>
          <a:off x="288174" y="2032138"/>
          <a:ext cx="11615652" cy="3913967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5807826">
                  <a:extLst>
                    <a:ext uri="{9D8B030D-6E8A-4147-A177-3AD203B41FA5}">
                      <a16:colId xmlns:a16="http://schemas.microsoft.com/office/drawing/2014/main" val="1164794371"/>
                    </a:ext>
                  </a:extLst>
                </a:gridCol>
                <a:gridCol w="5807826">
                  <a:extLst>
                    <a:ext uri="{9D8B030D-6E8A-4147-A177-3AD203B41FA5}">
                      <a16:colId xmlns:a16="http://schemas.microsoft.com/office/drawing/2014/main" val="3433587425"/>
                    </a:ext>
                  </a:extLst>
                </a:gridCol>
              </a:tblGrid>
              <a:tr h="1452356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 err="1"/>
                        <a:t>First</a:t>
                      </a:r>
                      <a:r>
                        <a:rPr lang="es-ES" sz="3600" dirty="0"/>
                        <a:t> sprint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Core use cases</a:t>
                      </a:r>
                    </a:p>
                    <a:p>
                      <a:pPr algn="ctr"/>
                      <a:r>
                        <a:rPr lang="es-ES" sz="3600" dirty="0" err="1"/>
                        <a:t>Piloting</a:t>
                      </a:r>
                      <a:r>
                        <a:rPr lang="es-ES" sz="3600" dirty="0"/>
                        <a:t> plan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7695062"/>
                  </a:ext>
                </a:extLst>
              </a:tr>
              <a:tr h="1425557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 err="1"/>
                        <a:t>Second</a:t>
                      </a:r>
                      <a:r>
                        <a:rPr lang="es-ES" sz="3600" dirty="0"/>
                        <a:t> sprint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Full MVP</a:t>
                      </a:r>
                    </a:p>
                    <a:p>
                      <a:pPr algn="ctr"/>
                      <a:r>
                        <a:rPr lang="es-ES" sz="3600" dirty="0" err="1"/>
                        <a:t>Feedback</a:t>
                      </a:r>
                      <a:r>
                        <a:rPr lang="es-ES" sz="3600" dirty="0"/>
                        <a:t> </a:t>
                      </a:r>
                      <a:r>
                        <a:rPr lang="es-ES" sz="3600" dirty="0" err="1"/>
                        <a:t>taken</a:t>
                      </a:r>
                      <a:r>
                        <a:rPr lang="es-ES" sz="3600" dirty="0"/>
                        <a:t> </a:t>
                      </a:r>
                      <a:r>
                        <a:rPr lang="es-ES" sz="3600" dirty="0" err="1"/>
                        <a:t>into</a:t>
                      </a:r>
                      <a:r>
                        <a:rPr lang="es-ES" sz="3600" dirty="0"/>
                        <a:t> </a:t>
                      </a:r>
                      <a:r>
                        <a:rPr lang="es-ES" sz="3600" dirty="0" err="1"/>
                        <a:t>account</a:t>
                      </a:r>
                      <a:endParaRPr lang="es-ES" sz="3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3710813"/>
                  </a:ext>
                </a:extLst>
              </a:tr>
              <a:tr h="1036054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 err="1"/>
                        <a:t>Third</a:t>
                      </a:r>
                      <a:r>
                        <a:rPr lang="es-ES" sz="3600" dirty="0"/>
                        <a:t> sprint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 err="1"/>
                        <a:t>Polished</a:t>
                      </a:r>
                      <a:r>
                        <a:rPr lang="es-ES" sz="3600" dirty="0"/>
                        <a:t> MVP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43161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280101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B09E1E-9455-4F10-8E4F-B1EF6F83EBA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s-ES" sz="12800" dirty="0"/>
              <a:t>COSTS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C7810AD-81D5-48B7-9B86-2631C1262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42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7362211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A10AEB-880C-47F6-B09B-ABDD5012E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/>
              <a:t>COSTS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96517D0-7E63-4BFE-8ECE-1215E76F47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sz="4400" dirty="0" err="1"/>
              <a:t>Realistic</a:t>
            </a:r>
            <a:r>
              <a:rPr lang="es-ES" sz="4400" dirty="0"/>
              <a:t>:  25218.33 – 26518.68 €</a:t>
            </a:r>
          </a:p>
          <a:p>
            <a:endParaRPr lang="es-ES" sz="4400" dirty="0"/>
          </a:p>
          <a:p>
            <a:r>
              <a:rPr lang="es-ES" sz="4400" dirty="0" err="1"/>
              <a:t>Optimistic</a:t>
            </a:r>
            <a:r>
              <a:rPr lang="es-ES" sz="4400" dirty="0"/>
              <a:t>: 24363.82 €</a:t>
            </a:r>
          </a:p>
          <a:p>
            <a:endParaRPr lang="es-ES" sz="4400" dirty="0"/>
          </a:p>
          <a:p>
            <a:r>
              <a:rPr lang="es-ES" sz="4400" dirty="0" err="1"/>
              <a:t>Pesimistic</a:t>
            </a:r>
            <a:r>
              <a:rPr lang="es-ES" sz="4400" dirty="0"/>
              <a:t>: 28501.39 €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F52C38E-24F8-401C-9617-B909BE0884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43</a:t>
            </a:fld>
            <a:endParaRPr lang="es-ES"/>
          </a:p>
        </p:txBody>
      </p:sp>
      <p:pic>
        <p:nvPicPr>
          <p:cNvPr id="6" name="Gráfico 5" descr="Monedas">
            <a:extLst>
              <a:ext uri="{FF2B5EF4-FFF2-40B4-BE49-F238E27FC236}">
                <a16:creationId xmlns:a16="http://schemas.microsoft.com/office/drawing/2014/main" id="{E596907F-05BF-4C9C-98A9-4094C03E35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57258" y="2838797"/>
            <a:ext cx="1820488" cy="1820488"/>
          </a:xfrm>
          <a:prstGeom prst="rect">
            <a:avLst/>
          </a:prstGeom>
        </p:spPr>
      </p:pic>
      <p:pic>
        <p:nvPicPr>
          <p:cNvPr id="8" name="Gráfico 7" descr="Dinero">
            <a:extLst>
              <a:ext uri="{FF2B5EF4-FFF2-40B4-BE49-F238E27FC236}">
                <a16:creationId xmlns:a16="http://schemas.microsoft.com/office/drawing/2014/main" id="{0BEEE73F-7028-4139-884D-316001F03E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052931" y="3874719"/>
            <a:ext cx="2102749" cy="2102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55393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8C2D0C-C75A-49E0-9EA6-35908D071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/>
              <a:t>COSTS (REALISTIC 1)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48D56D7-AE0B-47C2-ABA0-228820A5D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44</a:t>
            </a:fld>
            <a:endParaRPr lang="es-ES"/>
          </a:p>
        </p:txBody>
      </p:sp>
      <p:graphicFrame>
        <p:nvGraphicFramePr>
          <p:cNvPr id="7" name="Tabla 6">
            <a:extLst>
              <a:ext uri="{FF2B5EF4-FFF2-40B4-BE49-F238E27FC236}">
                <a16:creationId xmlns:a16="http://schemas.microsoft.com/office/drawing/2014/main" id="{B241D356-DEF1-4DA6-9FF3-59F6B1ABD6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5669515"/>
              </p:ext>
            </p:extLst>
          </p:nvPr>
        </p:nvGraphicFramePr>
        <p:xfrm>
          <a:off x="1684019" y="1612830"/>
          <a:ext cx="8823962" cy="5212080"/>
        </p:xfrm>
        <a:graphic>
          <a:graphicData uri="http://schemas.openxmlformats.org/drawingml/2006/table">
            <a:tbl>
              <a:tblPr firstCol="1" lastRow="1" bandRow="1">
                <a:tableStyleId>{5C22544A-7EE6-4342-B048-85BDC9FD1C3A}</a:tableStyleId>
              </a:tblPr>
              <a:tblGrid>
                <a:gridCol w="4411981">
                  <a:extLst>
                    <a:ext uri="{9D8B030D-6E8A-4147-A177-3AD203B41FA5}">
                      <a16:colId xmlns:a16="http://schemas.microsoft.com/office/drawing/2014/main" val="1979399782"/>
                    </a:ext>
                  </a:extLst>
                </a:gridCol>
                <a:gridCol w="4411981">
                  <a:extLst>
                    <a:ext uri="{9D8B030D-6E8A-4147-A177-3AD203B41FA5}">
                      <a16:colId xmlns:a16="http://schemas.microsoft.com/office/drawing/2014/main" val="338041054"/>
                    </a:ext>
                  </a:extLst>
                </a:gridCol>
              </a:tblGrid>
              <a:tr h="57842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Project </a:t>
                      </a:r>
                      <a:r>
                        <a:rPr lang="es-ES" sz="3200" dirty="0" err="1"/>
                        <a:t>duration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4 </a:t>
                      </a:r>
                      <a:r>
                        <a:rPr lang="es-ES" sz="3200" dirty="0" err="1"/>
                        <a:t>months</a:t>
                      </a:r>
                      <a:endParaRPr lang="es-E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3926028"/>
                  </a:ext>
                </a:extLst>
              </a:tr>
              <a:tr h="57842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Salaries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20.80 €/</a:t>
                      </a:r>
                      <a:r>
                        <a:rPr lang="es-ES" sz="3200" dirty="0" err="1"/>
                        <a:t>hour</a:t>
                      </a:r>
                      <a:endParaRPr lang="es-E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8868621"/>
                  </a:ext>
                </a:extLst>
              </a:tr>
              <a:tr h="57842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Hours</a:t>
                      </a:r>
                      <a:r>
                        <a:rPr lang="es-ES" sz="3200" dirty="0"/>
                        <a:t> per </a:t>
                      </a:r>
                      <a:r>
                        <a:rPr lang="es-ES" sz="3200" dirty="0" err="1"/>
                        <a:t>month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9757989"/>
                  </a:ext>
                </a:extLst>
              </a:tr>
              <a:tr h="57842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Amortization</a:t>
                      </a:r>
                      <a:r>
                        <a:rPr lang="es-ES" sz="3200" dirty="0"/>
                        <a:t> (</a:t>
                      </a:r>
                      <a:r>
                        <a:rPr lang="es-ES" sz="3200" dirty="0" err="1"/>
                        <a:t>months</a:t>
                      </a:r>
                      <a:r>
                        <a:rPr lang="es-ES" sz="32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5775583"/>
                  </a:ext>
                </a:extLst>
              </a:tr>
              <a:tr h="57842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Equipment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306.67 €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2940187"/>
                  </a:ext>
                </a:extLst>
              </a:tr>
              <a:tr h="57842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Hosting (1 </a:t>
                      </a:r>
                      <a:r>
                        <a:rPr lang="es-ES" sz="3200" dirty="0" err="1"/>
                        <a:t>year</a:t>
                      </a:r>
                      <a:r>
                        <a:rPr lang="es-ES" sz="32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669.34 €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6219665"/>
                  </a:ext>
                </a:extLst>
              </a:tr>
              <a:tr h="57842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Advertising</a:t>
                      </a:r>
                      <a:r>
                        <a:rPr lang="es-ES" sz="3200" dirty="0"/>
                        <a:t> (6 </a:t>
                      </a:r>
                      <a:r>
                        <a:rPr lang="es-ES" sz="3200" dirty="0" err="1"/>
                        <a:t>months</a:t>
                      </a:r>
                      <a:r>
                        <a:rPr lang="es-ES" sz="32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300 €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0353677"/>
                  </a:ext>
                </a:extLst>
              </a:tr>
              <a:tr h="57842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Risk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prevention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3% (734.51 €)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8448075"/>
                  </a:ext>
                </a:extLst>
              </a:tr>
              <a:tr h="57842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25218.33 €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41818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6787663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8C2D0C-C75A-49E0-9EA6-35908D071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/>
              <a:t>COSTS (REALISTIC 2)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48D56D7-AE0B-47C2-ABA0-228820A5D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45</a:t>
            </a:fld>
            <a:endParaRPr lang="es-ES"/>
          </a:p>
        </p:txBody>
      </p:sp>
      <p:graphicFrame>
        <p:nvGraphicFramePr>
          <p:cNvPr id="7" name="Tabla 6">
            <a:extLst>
              <a:ext uri="{FF2B5EF4-FFF2-40B4-BE49-F238E27FC236}">
                <a16:creationId xmlns:a16="http://schemas.microsoft.com/office/drawing/2014/main" id="{B241D356-DEF1-4DA6-9FF3-59F6B1ABD6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9722222"/>
              </p:ext>
            </p:extLst>
          </p:nvPr>
        </p:nvGraphicFramePr>
        <p:xfrm>
          <a:off x="1684019" y="1612830"/>
          <a:ext cx="8823962" cy="5212080"/>
        </p:xfrm>
        <a:graphic>
          <a:graphicData uri="http://schemas.openxmlformats.org/drawingml/2006/table">
            <a:tbl>
              <a:tblPr firstCol="1" lastRow="1" bandRow="1">
                <a:tableStyleId>{5C22544A-7EE6-4342-B048-85BDC9FD1C3A}</a:tableStyleId>
              </a:tblPr>
              <a:tblGrid>
                <a:gridCol w="4411981">
                  <a:extLst>
                    <a:ext uri="{9D8B030D-6E8A-4147-A177-3AD203B41FA5}">
                      <a16:colId xmlns:a16="http://schemas.microsoft.com/office/drawing/2014/main" val="1979399782"/>
                    </a:ext>
                  </a:extLst>
                </a:gridCol>
                <a:gridCol w="4411981">
                  <a:extLst>
                    <a:ext uri="{9D8B030D-6E8A-4147-A177-3AD203B41FA5}">
                      <a16:colId xmlns:a16="http://schemas.microsoft.com/office/drawing/2014/main" val="338041054"/>
                    </a:ext>
                  </a:extLst>
                </a:gridCol>
              </a:tblGrid>
              <a:tr h="57842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Project </a:t>
                      </a:r>
                      <a:r>
                        <a:rPr lang="es-ES" sz="3200" dirty="0" err="1"/>
                        <a:t>duration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4 </a:t>
                      </a:r>
                      <a:r>
                        <a:rPr lang="es-ES" sz="3200" dirty="0" err="1"/>
                        <a:t>months</a:t>
                      </a:r>
                      <a:endParaRPr lang="es-E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3926028"/>
                  </a:ext>
                </a:extLst>
              </a:tr>
              <a:tr h="57842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Salaries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20.80 €/</a:t>
                      </a:r>
                      <a:r>
                        <a:rPr lang="es-ES" sz="3200" dirty="0" err="1"/>
                        <a:t>hour</a:t>
                      </a:r>
                      <a:endParaRPr lang="es-E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8868621"/>
                  </a:ext>
                </a:extLst>
              </a:tr>
              <a:tr h="57842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Hours</a:t>
                      </a:r>
                      <a:r>
                        <a:rPr lang="es-ES" sz="3200" dirty="0"/>
                        <a:t> per </a:t>
                      </a:r>
                      <a:r>
                        <a:rPr lang="es-ES" sz="3200" dirty="0" err="1"/>
                        <a:t>month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9757989"/>
                  </a:ext>
                </a:extLst>
              </a:tr>
              <a:tr h="57842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Amortization</a:t>
                      </a:r>
                      <a:r>
                        <a:rPr lang="es-ES" sz="3200" dirty="0"/>
                        <a:t> (</a:t>
                      </a:r>
                      <a:r>
                        <a:rPr lang="es-ES" sz="3200" dirty="0" err="1"/>
                        <a:t>months</a:t>
                      </a:r>
                      <a:r>
                        <a:rPr lang="es-ES" sz="32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5775583"/>
                  </a:ext>
                </a:extLst>
              </a:tr>
              <a:tr h="57842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Equipment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306.67 €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2940187"/>
                  </a:ext>
                </a:extLst>
              </a:tr>
              <a:tr h="57842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Hosting (1 </a:t>
                      </a:r>
                      <a:r>
                        <a:rPr lang="es-ES" sz="3200" dirty="0" err="1"/>
                        <a:t>year</a:t>
                      </a:r>
                      <a:r>
                        <a:rPr lang="es-ES" sz="32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669.34 €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6219665"/>
                  </a:ext>
                </a:extLst>
              </a:tr>
              <a:tr h="57842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Advertising</a:t>
                      </a:r>
                      <a:r>
                        <a:rPr lang="es-ES" sz="3200" dirty="0"/>
                        <a:t> (6 </a:t>
                      </a:r>
                      <a:r>
                        <a:rPr lang="es-ES" sz="3200" dirty="0" err="1"/>
                        <a:t>months</a:t>
                      </a:r>
                      <a:r>
                        <a:rPr lang="es-ES" sz="32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600 €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0353677"/>
                  </a:ext>
                </a:extLst>
              </a:tr>
              <a:tr h="57842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Risk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prevention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7% (1734.87 €)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8448075"/>
                  </a:ext>
                </a:extLst>
              </a:tr>
              <a:tr h="57842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26518.68 €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41818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365288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8C2D0C-C75A-49E0-9EA6-35908D071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/>
              <a:t>COSTS (OPTIMISTIC)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48D56D7-AE0B-47C2-ABA0-228820A5D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46</a:t>
            </a:fld>
            <a:endParaRPr lang="es-ES"/>
          </a:p>
        </p:txBody>
      </p:sp>
      <p:graphicFrame>
        <p:nvGraphicFramePr>
          <p:cNvPr id="7" name="Tabla 6">
            <a:extLst>
              <a:ext uri="{FF2B5EF4-FFF2-40B4-BE49-F238E27FC236}">
                <a16:creationId xmlns:a16="http://schemas.microsoft.com/office/drawing/2014/main" id="{B241D356-DEF1-4DA6-9FF3-59F6B1ABD6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0124394"/>
              </p:ext>
            </p:extLst>
          </p:nvPr>
        </p:nvGraphicFramePr>
        <p:xfrm>
          <a:off x="1684019" y="1612830"/>
          <a:ext cx="8823962" cy="5212080"/>
        </p:xfrm>
        <a:graphic>
          <a:graphicData uri="http://schemas.openxmlformats.org/drawingml/2006/table">
            <a:tbl>
              <a:tblPr firstCol="1" lastRow="1" bandRow="1">
                <a:tableStyleId>{5C22544A-7EE6-4342-B048-85BDC9FD1C3A}</a:tableStyleId>
              </a:tblPr>
              <a:tblGrid>
                <a:gridCol w="4411981">
                  <a:extLst>
                    <a:ext uri="{9D8B030D-6E8A-4147-A177-3AD203B41FA5}">
                      <a16:colId xmlns:a16="http://schemas.microsoft.com/office/drawing/2014/main" val="1979399782"/>
                    </a:ext>
                  </a:extLst>
                </a:gridCol>
                <a:gridCol w="4411981">
                  <a:extLst>
                    <a:ext uri="{9D8B030D-6E8A-4147-A177-3AD203B41FA5}">
                      <a16:colId xmlns:a16="http://schemas.microsoft.com/office/drawing/2014/main" val="338041054"/>
                    </a:ext>
                  </a:extLst>
                </a:gridCol>
              </a:tblGrid>
              <a:tr h="57842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Project </a:t>
                      </a:r>
                      <a:r>
                        <a:rPr lang="es-ES" sz="3200" dirty="0" err="1"/>
                        <a:t>duration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4 </a:t>
                      </a:r>
                      <a:r>
                        <a:rPr lang="es-ES" sz="3200" dirty="0" err="1"/>
                        <a:t>months</a:t>
                      </a:r>
                      <a:endParaRPr lang="es-E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3926028"/>
                  </a:ext>
                </a:extLst>
              </a:tr>
              <a:tr h="57842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Salaries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20.80 €/</a:t>
                      </a:r>
                      <a:r>
                        <a:rPr lang="es-ES" sz="3200" dirty="0" err="1"/>
                        <a:t>hour</a:t>
                      </a:r>
                      <a:endParaRPr lang="es-E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8868621"/>
                  </a:ext>
                </a:extLst>
              </a:tr>
              <a:tr h="57842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Hours</a:t>
                      </a:r>
                      <a:r>
                        <a:rPr lang="es-ES" sz="3200" dirty="0"/>
                        <a:t> per </a:t>
                      </a:r>
                      <a:r>
                        <a:rPr lang="es-ES" sz="3200" dirty="0" err="1"/>
                        <a:t>month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9757989"/>
                  </a:ext>
                </a:extLst>
              </a:tr>
              <a:tr h="57842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Amortization</a:t>
                      </a:r>
                      <a:r>
                        <a:rPr lang="es-ES" sz="3200" dirty="0"/>
                        <a:t> (</a:t>
                      </a:r>
                      <a:r>
                        <a:rPr lang="es-ES" sz="3200" dirty="0" err="1"/>
                        <a:t>months</a:t>
                      </a:r>
                      <a:r>
                        <a:rPr lang="es-ES" sz="32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5775583"/>
                  </a:ext>
                </a:extLst>
              </a:tr>
              <a:tr h="57842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Equipment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306.67 €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2940187"/>
                  </a:ext>
                </a:extLst>
              </a:tr>
              <a:tr h="57842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Hosting (1 </a:t>
                      </a:r>
                      <a:r>
                        <a:rPr lang="es-ES" sz="3200" dirty="0" err="1"/>
                        <a:t>year</a:t>
                      </a:r>
                      <a:r>
                        <a:rPr lang="es-ES" sz="32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669.34 €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6219665"/>
                  </a:ext>
                </a:extLst>
              </a:tr>
              <a:tr h="57842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Advertising</a:t>
                      </a:r>
                      <a:r>
                        <a:rPr lang="es-ES" sz="3200" dirty="0"/>
                        <a:t> (6 </a:t>
                      </a:r>
                      <a:r>
                        <a:rPr lang="es-ES" sz="3200" dirty="0" err="1"/>
                        <a:t>months</a:t>
                      </a:r>
                      <a:r>
                        <a:rPr lang="es-ES" sz="32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180 €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0353677"/>
                  </a:ext>
                </a:extLst>
              </a:tr>
              <a:tr h="57842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Risk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prevention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0% (0 €)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8448075"/>
                  </a:ext>
                </a:extLst>
              </a:tr>
              <a:tr h="57842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24363.82 €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41818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0853413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8C2D0C-C75A-49E0-9EA6-35908D071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/>
              <a:t>COSTS (PESIMISTIC)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48D56D7-AE0B-47C2-ABA0-228820A5D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47</a:t>
            </a:fld>
            <a:endParaRPr lang="es-ES"/>
          </a:p>
        </p:txBody>
      </p:sp>
      <p:graphicFrame>
        <p:nvGraphicFramePr>
          <p:cNvPr id="7" name="Tabla 6">
            <a:extLst>
              <a:ext uri="{FF2B5EF4-FFF2-40B4-BE49-F238E27FC236}">
                <a16:creationId xmlns:a16="http://schemas.microsoft.com/office/drawing/2014/main" id="{B241D356-DEF1-4DA6-9FF3-59F6B1ABD6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5242802"/>
              </p:ext>
            </p:extLst>
          </p:nvPr>
        </p:nvGraphicFramePr>
        <p:xfrm>
          <a:off x="1684019" y="1612830"/>
          <a:ext cx="8823962" cy="5212080"/>
        </p:xfrm>
        <a:graphic>
          <a:graphicData uri="http://schemas.openxmlformats.org/drawingml/2006/table">
            <a:tbl>
              <a:tblPr firstCol="1" lastRow="1" bandRow="1">
                <a:tableStyleId>{5C22544A-7EE6-4342-B048-85BDC9FD1C3A}</a:tableStyleId>
              </a:tblPr>
              <a:tblGrid>
                <a:gridCol w="4411981">
                  <a:extLst>
                    <a:ext uri="{9D8B030D-6E8A-4147-A177-3AD203B41FA5}">
                      <a16:colId xmlns:a16="http://schemas.microsoft.com/office/drawing/2014/main" val="1979399782"/>
                    </a:ext>
                  </a:extLst>
                </a:gridCol>
                <a:gridCol w="4411981">
                  <a:extLst>
                    <a:ext uri="{9D8B030D-6E8A-4147-A177-3AD203B41FA5}">
                      <a16:colId xmlns:a16="http://schemas.microsoft.com/office/drawing/2014/main" val="338041054"/>
                    </a:ext>
                  </a:extLst>
                </a:gridCol>
              </a:tblGrid>
              <a:tr h="57842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Project </a:t>
                      </a:r>
                      <a:r>
                        <a:rPr lang="es-ES" sz="3200" dirty="0" err="1"/>
                        <a:t>duration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4 </a:t>
                      </a:r>
                      <a:r>
                        <a:rPr lang="es-ES" sz="3200" dirty="0" err="1"/>
                        <a:t>months</a:t>
                      </a:r>
                      <a:endParaRPr lang="es-E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3926028"/>
                  </a:ext>
                </a:extLst>
              </a:tr>
              <a:tr h="57842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Salaries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20.80 €/</a:t>
                      </a:r>
                      <a:r>
                        <a:rPr lang="es-ES" sz="3200" dirty="0" err="1"/>
                        <a:t>hour</a:t>
                      </a:r>
                      <a:endParaRPr lang="es-E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8868621"/>
                  </a:ext>
                </a:extLst>
              </a:tr>
              <a:tr h="57842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Hours</a:t>
                      </a:r>
                      <a:r>
                        <a:rPr lang="es-ES" sz="3200" dirty="0"/>
                        <a:t> per </a:t>
                      </a:r>
                      <a:r>
                        <a:rPr lang="es-ES" sz="3200" dirty="0" err="1"/>
                        <a:t>month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9757989"/>
                  </a:ext>
                </a:extLst>
              </a:tr>
              <a:tr h="57842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Amortization</a:t>
                      </a:r>
                      <a:r>
                        <a:rPr lang="es-ES" sz="3200" dirty="0"/>
                        <a:t> (</a:t>
                      </a:r>
                      <a:r>
                        <a:rPr lang="es-ES" sz="3200" dirty="0" err="1"/>
                        <a:t>months</a:t>
                      </a:r>
                      <a:r>
                        <a:rPr lang="es-ES" sz="32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5775583"/>
                  </a:ext>
                </a:extLst>
              </a:tr>
              <a:tr h="57842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Equipment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306.67 €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2940187"/>
                  </a:ext>
                </a:extLst>
              </a:tr>
              <a:tr h="57842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Hosting (1 </a:t>
                      </a:r>
                      <a:r>
                        <a:rPr lang="es-ES" sz="3200" dirty="0" err="1"/>
                        <a:t>year</a:t>
                      </a:r>
                      <a:r>
                        <a:rPr lang="es-ES" sz="32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669.34 €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6219665"/>
                  </a:ext>
                </a:extLst>
              </a:tr>
              <a:tr h="57842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Advertising</a:t>
                      </a:r>
                      <a:r>
                        <a:rPr lang="es-ES" sz="3200" dirty="0"/>
                        <a:t> (6 </a:t>
                      </a:r>
                      <a:r>
                        <a:rPr lang="es-ES" sz="3200" dirty="0" err="1"/>
                        <a:t>months</a:t>
                      </a:r>
                      <a:r>
                        <a:rPr lang="es-ES" sz="32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600 €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0353677"/>
                  </a:ext>
                </a:extLst>
              </a:tr>
              <a:tr h="57842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Risk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prevention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15% (3717.57 €)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8448075"/>
                  </a:ext>
                </a:extLst>
              </a:tr>
              <a:tr h="57842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28501.39 €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41818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4767869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D604B36-4863-4ADB-B0A6-3178F265C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/>
              <a:t>RISKS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ED8977F-0FAD-4B55-9019-F5D83279FD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48</a:t>
            </a:fld>
            <a:endParaRPr lang="es-ES"/>
          </a:p>
        </p:txBody>
      </p:sp>
      <p:pic>
        <p:nvPicPr>
          <p:cNvPr id="6" name="Gráfico 5" descr="Portátil">
            <a:extLst>
              <a:ext uri="{FF2B5EF4-FFF2-40B4-BE49-F238E27FC236}">
                <a16:creationId xmlns:a16="http://schemas.microsoft.com/office/drawing/2014/main" id="{2ABF458F-F0A7-4BC8-8964-01DC49FB69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36320" y="1604827"/>
            <a:ext cx="2657301" cy="2657301"/>
          </a:xfrm>
          <a:prstGeom prst="rect">
            <a:avLst/>
          </a:prstGeom>
        </p:spPr>
      </p:pic>
      <p:pic>
        <p:nvPicPr>
          <p:cNvPr id="8" name="Gráfico 7" descr="Servidor">
            <a:extLst>
              <a:ext uri="{FF2B5EF4-FFF2-40B4-BE49-F238E27FC236}">
                <a16:creationId xmlns:a16="http://schemas.microsoft.com/office/drawing/2014/main" id="{2E7597B9-2F17-43AF-89C2-6DE861745D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714233" y="1883762"/>
            <a:ext cx="2080952" cy="2080952"/>
          </a:xfrm>
          <a:prstGeom prst="rect">
            <a:avLst/>
          </a:prstGeom>
        </p:spPr>
      </p:pic>
      <p:pic>
        <p:nvPicPr>
          <p:cNvPr id="10" name="Gráfico 9" descr="Contrato">
            <a:extLst>
              <a:ext uri="{FF2B5EF4-FFF2-40B4-BE49-F238E27FC236}">
                <a16:creationId xmlns:a16="http://schemas.microsoft.com/office/drawing/2014/main" id="{D80F2BA9-FC29-4C47-9F47-A9B46D3A7EC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132043" y="1861593"/>
            <a:ext cx="2143768" cy="2143768"/>
          </a:xfrm>
          <a:prstGeom prst="rect">
            <a:avLst/>
          </a:prstGeom>
        </p:spPr>
      </p:pic>
      <p:pic>
        <p:nvPicPr>
          <p:cNvPr id="12" name="Gráfico 11" descr="Tendencia a la baja">
            <a:extLst>
              <a:ext uri="{FF2B5EF4-FFF2-40B4-BE49-F238E27FC236}">
                <a16:creationId xmlns:a16="http://schemas.microsoft.com/office/drawing/2014/main" id="{BE2C41E0-86FF-4A5F-9B6F-D32A5E6AC00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714233" y="3896593"/>
            <a:ext cx="2334268" cy="2334268"/>
          </a:xfrm>
          <a:prstGeom prst="rect">
            <a:avLst/>
          </a:prstGeom>
        </p:spPr>
      </p:pic>
      <p:pic>
        <p:nvPicPr>
          <p:cNvPr id="14" name="Gráfico 13" descr="Señal de pulgar hacia arriba">
            <a:extLst>
              <a:ext uri="{FF2B5EF4-FFF2-40B4-BE49-F238E27FC236}">
                <a16:creationId xmlns:a16="http://schemas.microsoft.com/office/drawing/2014/main" id="{E17E7692-BC80-4CE2-B25D-59862995D0A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10800000">
            <a:off x="4132043" y="4149909"/>
            <a:ext cx="2080952" cy="2080952"/>
          </a:xfrm>
          <a:prstGeom prst="rect">
            <a:avLst/>
          </a:prstGeom>
        </p:spPr>
      </p:pic>
      <p:pic>
        <p:nvPicPr>
          <p:cNvPr id="16" name="Gráfico 15" descr="Alto voltaje">
            <a:extLst>
              <a:ext uri="{FF2B5EF4-FFF2-40B4-BE49-F238E27FC236}">
                <a16:creationId xmlns:a16="http://schemas.microsoft.com/office/drawing/2014/main" id="{21CDD711-074B-4C24-B94B-B7D64FECF80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896320" y="2328930"/>
            <a:ext cx="937299" cy="937299"/>
          </a:xfrm>
          <a:prstGeom prst="rect">
            <a:avLst/>
          </a:prstGeom>
        </p:spPr>
      </p:pic>
      <p:pic>
        <p:nvPicPr>
          <p:cNvPr id="18" name="Gráfico 17" descr="Cerrar">
            <a:extLst>
              <a:ext uri="{FF2B5EF4-FFF2-40B4-BE49-F238E27FC236}">
                <a16:creationId xmlns:a16="http://schemas.microsoft.com/office/drawing/2014/main" id="{F7F0A251-0716-4A71-813F-DBF7273C029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640943" y="2631908"/>
            <a:ext cx="1373453" cy="1373453"/>
          </a:xfrm>
          <a:prstGeom prst="rect">
            <a:avLst/>
          </a:prstGeom>
        </p:spPr>
      </p:pic>
      <p:pic>
        <p:nvPicPr>
          <p:cNvPr id="20" name="Gráfico 19" descr="Calendario mensual">
            <a:extLst>
              <a:ext uri="{FF2B5EF4-FFF2-40B4-BE49-F238E27FC236}">
                <a16:creationId xmlns:a16="http://schemas.microsoft.com/office/drawing/2014/main" id="{504EE267-911A-45B8-A835-B864A636550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9233607" y="1830314"/>
            <a:ext cx="2175047" cy="2175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77545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B09E1E-9455-4F10-8E4F-B1EF6F83EBA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s-ES" sz="12800" dirty="0"/>
              <a:t>PROFIT ESTIMATION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C7810AD-81D5-48B7-9B86-2631C1262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49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795972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B09E1E-9455-4F10-8E4F-B1EF6F83EBA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s-ES" sz="12800" dirty="0"/>
              <a:t>TEAM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C7810AD-81D5-48B7-9B86-2631C1262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020962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B7FA1A-869E-45A6-84C1-94AB1F994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/>
              <a:t>PROFIT ESTIMATION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CAAB757-5CEF-45F0-9DC9-211DA48579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50</a:t>
            </a:fld>
            <a:endParaRPr lang="es-E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464D04F-A406-41EF-ABDD-44D4F8068A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618" y="2360331"/>
            <a:ext cx="4298389" cy="4428916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9673F75B-87F6-44A9-83C4-7ACBB78234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8081" y="2316479"/>
            <a:ext cx="4298389" cy="4541521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FDA174D3-2FC9-44D5-8263-5A5E468CAC9C}"/>
              </a:ext>
            </a:extLst>
          </p:cNvPr>
          <p:cNvSpPr txBox="1"/>
          <p:nvPr/>
        </p:nvSpPr>
        <p:spPr>
          <a:xfrm>
            <a:off x="656638" y="1760167"/>
            <a:ext cx="46163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 err="1">
                <a:solidFill>
                  <a:srgbClr val="404040"/>
                </a:solidFill>
              </a:rPr>
              <a:t>Year</a:t>
            </a:r>
            <a:r>
              <a:rPr lang="es-ES" sz="3600" dirty="0">
                <a:solidFill>
                  <a:srgbClr val="404040"/>
                </a:solidFill>
              </a:rPr>
              <a:t> 1: 2000 sales</a:t>
            </a:r>
          </a:p>
          <a:p>
            <a:pPr algn="ctr"/>
            <a:r>
              <a:rPr lang="es-ES" sz="3600" dirty="0">
                <a:solidFill>
                  <a:srgbClr val="404040"/>
                </a:solidFill>
              </a:rPr>
              <a:t>Balance: -</a:t>
            </a:r>
            <a:r>
              <a:rPr lang="es-ES" sz="3600" dirty="0">
                <a:solidFill>
                  <a:schemeClr val="accent2"/>
                </a:solidFill>
              </a:rPr>
              <a:t>10714</a:t>
            </a:r>
            <a:r>
              <a:rPr lang="es-ES" sz="3600" dirty="0">
                <a:solidFill>
                  <a:srgbClr val="404040"/>
                </a:solidFill>
              </a:rPr>
              <a:t> €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BB3B76B8-19F9-459B-B56A-7BBF62F2AC8B}"/>
              </a:ext>
            </a:extLst>
          </p:cNvPr>
          <p:cNvSpPr txBox="1"/>
          <p:nvPr/>
        </p:nvSpPr>
        <p:spPr>
          <a:xfrm>
            <a:off x="6126480" y="1760166"/>
            <a:ext cx="46163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 err="1">
                <a:solidFill>
                  <a:srgbClr val="404040"/>
                </a:solidFill>
              </a:rPr>
              <a:t>Year</a:t>
            </a:r>
            <a:r>
              <a:rPr lang="es-ES" sz="3600" dirty="0">
                <a:solidFill>
                  <a:srgbClr val="404040"/>
                </a:solidFill>
              </a:rPr>
              <a:t> 1: 2000 sales</a:t>
            </a:r>
          </a:p>
          <a:p>
            <a:pPr algn="ctr"/>
            <a:r>
              <a:rPr lang="es-ES" sz="3600" dirty="0">
                <a:solidFill>
                  <a:srgbClr val="404040"/>
                </a:solidFill>
              </a:rPr>
              <a:t>Balance: </a:t>
            </a:r>
            <a:r>
              <a:rPr lang="es-ES" sz="3600" dirty="0">
                <a:solidFill>
                  <a:schemeClr val="tx2"/>
                </a:solidFill>
              </a:rPr>
              <a:t>15726</a:t>
            </a:r>
            <a:r>
              <a:rPr lang="es-ES" sz="3600" dirty="0">
                <a:solidFill>
                  <a:srgbClr val="404040"/>
                </a:solidFill>
              </a:rPr>
              <a:t> €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70A39FC6-A4D8-4A28-BBB5-1C3DDF209D77}"/>
              </a:ext>
            </a:extLst>
          </p:cNvPr>
          <p:cNvSpPr txBox="1"/>
          <p:nvPr/>
        </p:nvSpPr>
        <p:spPr>
          <a:xfrm>
            <a:off x="1975122" y="6273225"/>
            <a:ext cx="13411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 err="1">
                <a:solidFill>
                  <a:srgbClr val="404040"/>
                </a:solidFill>
              </a:rPr>
              <a:t>Losses</a:t>
            </a:r>
            <a:endParaRPr lang="es-ES" sz="3200" dirty="0">
              <a:solidFill>
                <a:srgbClr val="404040"/>
              </a:solidFill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B4321016-6421-4609-86B2-38E2B13FB9E4}"/>
              </a:ext>
            </a:extLst>
          </p:cNvPr>
          <p:cNvSpPr txBox="1"/>
          <p:nvPr/>
        </p:nvSpPr>
        <p:spPr>
          <a:xfrm>
            <a:off x="3395732" y="6273908"/>
            <a:ext cx="16644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 err="1">
                <a:solidFill>
                  <a:srgbClr val="404040"/>
                </a:solidFill>
              </a:rPr>
              <a:t>Earnings</a:t>
            </a:r>
            <a:endParaRPr lang="es-ES" sz="3200" dirty="0">
              <a:solidFill>
                <a:srgbClr val="404040"/>
              </a:solidFill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76DFDF0E-8C05-4855-95D4-55DE4988F856}"/>
              </a:ext>
            </a:extLst>
          </p:cNvPr>
          <p:cNvSpPr txBox="1"/>
          <p:nvPr/>
        </p:nvSpPr>
        <p:spPr>
          <a:xfrm>
            <a:off x="7455150" y="6278326"/>
            <a:ext cx="13411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 err="1">
                <a:solidFill>
                  <a:srgbClr val="404040"/>
                </a:solidFill>
              </a:rPr>
              <a:t>Losses</a:t>
            </a:r>
            <a:endParaRPr lang="es-ES" sz="3200" dirty="0">
              <a:solidFill>
                <a:srgbClr val="404040"/>
              </a:solidFill>
            </a:endParaRP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C08A4651-9CE3-48E6-A9B3-06AA06563785}"/>
              </a:ext>
            </a:extLst>
          </p:cNvPr>
          <p:cNvSpPr txBox="1"/>
          <p:nvPr/>
        </p:nvSpPr>
        <p:spPr>
          <a:xfrm>
            <a:off x="8875760" y="6279009"/>
            <a:ext cx="16644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 err="1">
                <a:solidFill>
                  <a:srgbClr val="404040"/>
                </a:solidFill>
              </a:rPr>
              <a:t>Earnings</a:t>
            </a:r>
            <a:endParaRPr lang="es-ES" sz="3200" dirty="0">
              <a:solidFill>
                <a:srgbClr val="404040"/>
              </a:solidFill>
            </a:endParaRP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45836553-637C-4A28-9D87-772FD1F2FEE7}"/>
              </a:ext>
            </a:extLst>
          </p:cNvPr>
          <p:cNvSpPr txBox="1"/>
          <p:nvPr/>
        </p:nvSpPr>
        <p:spPr>
          <a:xfrm>
            <a:off x="1857398" y="2957819"/>
            <a:ext cx="15765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>
                <a:solidFill>
                  <a:srgbClr val="404040"/>
                </a:solidFill>
              </a:rPr>
              <a:t>30514 €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D490D10C-F413-4C2A-96BF-78906727CFCF}"/>
              </a:ext>
            </a:extLst>
          </p:cNvPr>
          <p:cNvSpPr txBox="1"/>
          <p:nvPr/>
        </p:nvSpPr>
        <p:spPr>
          <a:xfrm>
            <a:off x="3395732" y="3940162"/>
            <a:ext cx="16644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>
                <a:solidFill>
                  <a:srgbClr val="404040"/>
                </a:solidFill>
              </a:rPr>
              <a:t>19800 €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FC3624BD-8ABB-4CFD-BA15-10BCF12C921F}"/>
              </a:ext>
            </a:extLst>
          </p:cNvPr>
          <p:cNvSpPr txBox="1"/>
          <p:nvPr/>
        </p:nvSpPr>
        <p:spPr>
          <a:xfrm>
            <a:off x="7378539" y="4807138"/>
            <a:ext cx="16644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>
                <a:solidFill>
                  <a:srgbClr val="404040"/>
                </a:solidFill>
              </a:rPr>
              <a:t>13159 €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F0EA60B4-010A-42C9-B625-69603A177F18}"/>
              </a:ext>
            </a:extLst>
          </p:cNvPr>
          <p:cNvSpPr txBox="1"/>
          <p:nvPr/>
        </p:nvSpPr>
        <p:spPr>
          <a:xfrm>
            <a:off x="8892047" y="2954893"/>
            <a:ext cx="16644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>
                <a:solidFill>
                  <a:srgbClr val="404040"/>
                </a:solidFill>
              </a:rPr>
              <a:t>39600 €</a:t>
            </a:r>
          </a:p>
        </p:txBody>
      </p: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63C213E2-2393-4E61-B04B-0A234B4F3246}"/>
              </a:ext>
            </a:extLst>
          </p:cNvPr>
          <p:cNvCxnSpPr/>
          <p:nvPr/>
        </p:nvCxnSpPr>
        <p:spPr>
          <a:xfrm>
            <a:off x="7455150" y="5286895"/>
            <a:ext cx="1738726" cy="0"/>
          </a:xfrm>
          <a:prstGeom prst="line">
            <a:avLst/>
          </a:prstGeom>
          <a:ln>
            <a:solidFill>
              <a:srgbClr val="DBD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82834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AAB038-AFE4-4A33-BA0E-7210FAB1E6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/>
              <a:t>PROFIT ESTIMATION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7E25F14-13CC-4339-82A3-2B57549124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51</a:t>
            </a:fld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4FE0B133-D255-47F3-9A4C-8FA203A465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92779"/>
            <a:ext cx="10399281" cy="4530436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21840965-5373-40C0-8C75-EA2A38B5A0FC}"/>
              </a:ext>
            </a:extLst>
          </p:cNvPr>
          <p:cNvSpPr txBox="1"/>
          <p:nvPr/>
        </p:nvSpPr>
        <p:spPr>
          <a:xfrm>
            <a:off x="10230196" y="2105561"/>
            <a:ext cx="18509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/>
              <a:t>5 </a:t>
            </a:r>
            <a:r>
              <a:rPr lang="es-ES" sz="4000" dirty="0" err="1"/>
              <a:t>users</a:t>
            </a:r>
            <a:r>
              <a:rPr lang="es-ES" sz="4000" dirty="0"/>
              <a:t> per </a:t>
            </a:r>
            <a:r>
              <a:rPr lang="es-ES" sz="4000" dirty="0" err="1"/>
              <a:t>day</a:t>
            </a:r>
            <a:endParaRPr lang="es-ES" sz="4000" dirty="0"/>
          </a:p>
        </p:txBody>
      </p:sp>
    </p:spTree>
    <p:extLst>
      <p:ext uri="{BB962C8B-B14F-4D97-AF65-F5344CB8AC3E}">
        <p14:creationId xmlns:p14="http://schemas.microsoft.com/office/powerpoint/2010/main" val="165210613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B09E1E-9455-4F10-8E4F-B1EF6F83EBA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s-ES" sz="12800" dirty="0"/>
              <a:t>THANKS!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C7810AD-81D5-48B7-9B86-2631C1262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52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8840894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3048F94-E5AC-4583-94D5-2FD349247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53</a:t>
            </a:fld>
            <a:endParaRPr lang="es-E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439374C-E67A-4536-AE89-046DCE7587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3915" y="1541558"/>
            <a:ext cx="3984153" cy="3984153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CCA1A4D4-75A1-4C74-AD96-2F1801053BC6}"/>
              </a:ext>
            </a:extLst>
          </p:cNvPr>
          <p:cNvSpPr txBox="1"/>
          <p:nvPr/>
        </p:nvSpPr>
        <p:spPr>
          <a:xfrm>
            <a:off x="152390" y="5525711"/>
            <a:ext cx="118872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dirty="0">
                <a:solidFill>
                  <a:srgbClr val="404040"/>
                </a:solidFill>
              </a:rPr>
              <a:t>https://marvelapp.com/4395g15/screen/53795517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AB3DEA37-3835-40EF-B422-69E2257F0727}"/>
              </a:ext>
            </a:extLst>
          </p:cNvPr>
          <p:cNvSpPr txBox="1"/>
          <p:nvPr/>
        </p:nvSpPr>
        <p:spPr>
          <a:xfrm>
            <a:off x="1523045" y="775402"/>
            <a:ext cx="914589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dirty="0">
                <a:solidFill>
                  <a:srgbClr val="404040"/>
                </a:solidFill>
              </a:rPr>
              <a:t>capsulefy.communications@gmail.com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5E1D8AD5-7147-4AA3-BBE8-EF2C5FA063D1}"/>
              </a:ext>
            </a:extLst>
          </p:cNvPr>
          <p:cNvSpPr txBox="1"/>
          <p:nvPr/>
        </p:nvSpPr>
        <p:spPr>
          <a:xfrm>
            <a:off x="2225032" y="5961"/>
            <a:ext cx="77419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dirty="0">
                <a:solidFill>
                  <a:srgbClr val="404040"/>
                </a:solidFill>
              </a:rPr>
              <a:t>https://capsulefy.herokuapp.com</a:t>
            </a:r>
          </a:p>
        </p:txBody>
      </p:sp>
    </p:spTree>
    <p:extLst>
      <p:ext uri="{BB962C8B-B14F-4D97-AF65-F5344CB8AC3E}">
        <p14:creationId xmlns:p14="http://schemas.microsoft.com/office/powerpoint/2010/main" val="51491238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Conector recto 25">
            <a:extLst>
              <a:ext uri="{FF2B5EF4-FFF2-40B4-BE49-F238E27FC236}">
                <a16:creationId xmlns:a16="http://schemas.microsoft.com/office/drawing/2014/main" id="{63FFCC5F-E01F-476B-BBC7-D91354817A6B}"/>
              </a:ext>
            </a:extLst>
          </p:cNvPr>
          <p:cNvCxnSpPr>
            <a:cxnSpLocks/>
            <a:stCxn id="16" idx="6"/>
          </p:cNvCxnSpPr>
          <p:nvPr/>
        </p:nvCxnSpPr>
        <p:spPr>
          <a:xfrm flipV="1">
            <a:off x="7775172" y="4371668"/>
            <a:ext cx="2125286" cy="1376881"/>
          </a:xfrm>
          <a:prstGeom prst="line">
            <a:avLst/>
          </a:prstGeom>
          <a:ln w="38100">
            <a:solidFill>
              <a:srgbClr val="BD58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cto 22">
            <a:extLst>
              <a:ext uri="{FF2B5EF4-FFF2-40B4-BE49-F238E27FC236}">
                <a16:creationId xmlns:a16="http://schemas.microsoft.com/office/drawing/2014/main" id="{31A25D3B-6F76-43CC-AE9C-928910231B55}"/>
              </a:ext>
            </a:extLst>
          </p:cNvPr>
          <p:cNvCxnSpPr>
            <a:cxnSpLocks/>
            <a:stCxn id="14" idx="6"/>
          </p:cNvCxnSpPr>
          <p:nvPr/>
        </p:nvCxnSpPr>
        <p:spPr>
          <a:xfrm>
            <a:off x="7775172" y="3548248"/>
            <a:ext cx="2125286" cy="106185"/>
          </a:xfrm>
          <a:prstGeom prst="line">
            <a:avLst/>
          </a:prstGeom>
          <a:ln w="38100">
            <a:solidFill>
              <a:srgbClr val="BD58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E1B4AF62-5FE0-4FE1-B141-75F3863F51AC}"/>
              </a:ext>
            </a:extLst>
          </p:cNvPr>
          <p:cNvCxnSpPr>
            <a:cxnSpLocks/>
            <a:stCxn id="10" idx="6"/>
          </p:cNvCxnSpPr>
          <p:nvPr/>
        </p:nvCxnSpPr>
        <p:spPr>
          <a:xfrm>
            <a:off x="7775172" y="2306420"/>
            <a:ext cx="2255519" cy="971033"/>
          </a:xfrm>
          <a:prstGeom prst="line">
            <a:avLst/>
          </a:prstGeom>
          <a:ln w="38100">
            <a:solidFill>
              <a:srgbClr val="BD58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>
            <a:extLst>
              <a:ext uri="{FF2B5EF4-FFF2-40B4-BE49-F238E27FC236}">
                <a16:creationId xmlns:a16="http://schemas.microsoft.com/office/drawing/2014/main" id="{6D8DCD0B-FE20-4F13-8D74-A282722E4F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/>
              <a:t>CORE USE CASES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B0B1BE3-24A8-4A62-A19D-05B57E442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54</a:t>
            </a:fld>
            <a:endParaRPr lang="es-ES"/>
          </a:p>
        </p:txBody>
      </p:sp>
      <p:pic>
        <p:nvPicPr>
          <p:cNvPr id="6" name="Gráfico 5" descr="Hombre">
            <a:extLst>
              <a:ext uri="{FF2B5EF4-FFF2-40B4-BE49-F238E27FC236}">
                <a16:creationId xmlns:a16="http://schemas.microsoft.com/office/drawing/2014/main" id="{F712FC57-5578-4857-95B4-7A22ACADC9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4236" y="2938923"/>
            <a:ext cx="1903614" cy="1903614"/>
          </a:xfrm>
          <a:prstGeom prst="rect">
            <a:avLst/>
          </a:prstGeom>
        </p:spPr>
      </p:pic>
      <p:pic>
        <p:nvPicPr>
          <p:cNvPr id="7" name="Gráfico 6" descr="Hombre">
            <a:extLst>
              <a:ext uri="{FF2B5EF4-FFF2-40B4-BE49-F238E27FC236}">
                <a16:creationId xmlns:a16="http://schemas.microsoft.com/office/drawing/2014/main" id="{506F3C63-61DC-4898-AB23-593ECC2AB3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44150" y="2938923"/>
            <a:ext cx="1903614" cy="1903614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EFBD5C79-31AC-47D3-B10F-48F7F277819B}"/>
              </a:ext>
            </a:extLst>
          </p:cNvPr>
          <p:cNvSpPr txBox="1"/>
          <p:nvPr/>
        </p:nvSpPr>
        <p:spPr>
          <a:xfrm>
            <a:off x="0" y="4842350"/>
            <a:ext cx="31920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dirty="0" err="1">
                <a:solidFill>
                  <a:srgbClr val="404040"/>
                </a:solidFill>
              </a:rPr>
              <a:t>Unregistered</a:t>
            </a:r>
            <a:r>
              <a:rPr lang="es-ES" sz="2800" dirty="0">
                <a:solidFill>
                  <a:srgbClr val="404040"/>
                </a:solidFill>
              </a:rPr>
              <a:t> </a:t>
            </a:r>
            <a:r>
              <a:rPr lang="es-ES" sz="2800" dirty="0" err="1">
                <a:solidFill>
                  <a:srgbClr val="404040"/>
                </a:solidFill>
              </a:rPr>
              <a:t>user</a:t>
            </a:r>
            <a:endParaRPr lang="es-ES" sz="2800" dirty="0">
              <a:solidFill>
                <a:srgbClr val="404040"/>
              </a:solidFill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AC706173-675F-4282-A18F-A3FDB6E20CCD}"/>
              </a:ext>
            </a:extLst>
          </p:cNvPr>
          <p:cNvSpPr txBox="1"/>
          <p:nvPr/>
        </p:nvSpPr>
        <p:spPr>
          <a:xfrm>
            <a:off x="4214251" y="4389134"/>
            <a:ext cx="31920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dirty="0">
                <a:solidFill>
                  <a:srgbClr val="404040"/>
                </a:solidFill>
              </a:rPr>
              <a:t>&lt;&lt;</a:t>
            </a:r>
            <a:r>
              <a:rPr lang="es-ES" sz="2800" dirty="0" err="1">
                <a:solidFill>
                  <a:srgbClr val="404040"/>
                </a:solidFill>
              </a:rPr>
              <a:t>includes</a:t>
            </a:r>
            <a:r>
              <a:rPr lang="es-ES" sz="2800" dirty="0">
                <a:solidFill>
                  <a:srgbClr val="404040"/>
                </a:solidFill>
              </a:rPr>
              <a:t>&gt;&gt;</a:t>
            </a:r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0B3A1591-E62A-4AE5-BFFF-18F4F0C32991}"/>
              </a:ext>
            </a:extLst>
          </p:cNvPr>
          <p:cNvSpPr/>
          <p:nvPr/>
        </p:nvSpPr>
        <p:spPr>
          <a:xfrm>
            <a:off x="4272742" y="1764345"/>
            <a:ext cx="3502430" cy="1084150"/>
          </a:xfrm>
          <a:prstGeom prst="ellipse">
            <a:avLst/>
          </a:prstGeom>
          <a:solidFill>
            <a:schemeClr val="bg1"/>
          </a:solidFill>
          <a:ln w="38100">
            <a:solidFill>
              <a:srgbClr val="BD58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7443A1E1-4C1A-4EA1-A235-2E1825CABE1B}"/>
              </a:ext>
            </a:extLst>
          </p:cNvPr>
          <p:cNvSpPr txBox="1"/>
          <p:nvPr/>
        </p:nvSpPr>
        <p:spPr>
          <a:xfrm>
            <a:off x="4590573" y="1829366"/>
            <a:ext cx="30108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dirty="0" err="1">
                <a:solidFill>
                  <a:srgbClr val="404040"/>
                </a:solidFill>
              </a:rPr>
              <a:t>Refresh</a:t>
            </a:r>
            <a:r>
              <a:rPr lang="es-ES" sz="2800" dirty="0">
                <a:solidFill>
                  <a:srgbClr val="404040"/>
                </a:solidFill>
              </a:rPr>
              <a:t> </a:t>
            </a:r>
            <a:r>
              <a:rPr lang="es-ES" sz="2800" dirty="0" err="1">
                <a:solidFill>
                  <a:srgbClr val="404040"/>
                </a:solidFill>
              </a:rPr>
              <a:t>deadman</a:t>
            </a:r>
            <a:r>
              <a:rPr lang="es-ES" sz="2800" dirty="0">
                <a:solidFill>
                  <a:srgbClr val="404040"/>
                </a:solidFill>
              </a:rPr>
              <a:t> </a:t>
            </a:r>
            <a:r>
              <a:rPr lang="es-ES" sz="2800" dirty="0" err="1">
                <a:solidFill>
                  <a:srgbClr val="404040"/>
                </a:solidFill>
              </a:rPr>
              <a:t>switch</a:t>
            </a:r>
            <a:endParaRPr lang="es-ES" sz="2800" dirty="0">
              <a:solidFill>
                <a:srgbClr val="404040"/>
              </a:solidFill>
            </a:endParaRPr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A152E6F0-DF66-43DA-BF9E-A78F093FCF0B}"/>
              </a:ext>
            </a:extLst>
          </p:cNvPr>
          <p:cNvSpPr/>
          <p:nvPr/>
        </p:nvSpPr>
        <p:spPr>
          <a:xfrm>
            <a:off x="4272742" y="3006173"/>
            <a:ext cx="3502430" cy="1084150"/>
          </a:xfrm>
          <a:prstGeom prst="ellipse">
            <a:avLst/>
          </a:prstGeom>
          <a:solidFill>
            <a:schemeClr val="bg1"/>
          </a:solidFill>
          <a:ln w="38100">
            <a:solidFill>
              <a:srgbClr val="BD58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A571BBAA-F079-47E9-AC2A-CB5971BDCBE0}"/>
              </a:ext>
            </a:extLst>
          </p:cNvPr>
          <p:cNvSpPr txBox="1"/>
          <p:nvPr/>
        </p:nvSpPr>
        <p:spPr>
          <a:xfrm>
            <a:off x="4518530" y="3071520"/>
            <a:ext cx="30108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dirty="0" err="1">
                <a:solidFill>
                  <a:srgbClr val="404040"/>
                </a:solidFill>
              </a:rPr>
              <a:t>Select</a:t>
            </a:r>
            <a:r>
              <a:rPr lang="es-ES" sz="2800" dirty="0">
                <a:solidFill>
                  <a:srgbClr val="404040"/>
                </a:solidFill>
              </a:rPr>
              <a:t> </a:t>
            </a:r>
            <a:r>
              <a:rPr lang="es-ES" sz="2800" dirty="0" err="1">
                <a:solidFill>
                  <a:srgbClr val="404040"/>
                </a:solidFill>
              </a:rPr>
              <a:t>type</a:t>
            </a:r>
            <a:r>
              <a:rPr lang="es-ES" sz="2800" dirty="0">
                <a:solidFill>
                  <a:srgbClr val="404040"/>
                </a:solidFill>
              </a:rPr>
              <a:t> </a:t>
            </a:r>
            <a:r>
              <a:rPr lang="es-ES" sz="2800" dirty="0" err="1">
                <a:solidFill>
                  <a:srgbClr val="404040"/>
                </a:solidFill>
              </a:rPr>
              <a:t>of</a:t>
            </a:r>
            <a:r>
              <a:rPr lang="es-ES" sz="2800" dirty="0">
                <a:solidFill>
                  <a:srgbClr val="404040"/>
                </a:solidFill>
              </a:rPr>
              <a:t> capsule</a:t>
            </a:r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26C1D332-8860-4AA1-9360-7293DA776A12}"/>
              </a:ext>
            </a:extLst>
          </p:cNvPr>
          <p:cNvSpPr/>
          <p:nvPr/>
        </p:nvSpPr>
        <p:spPr>
          <a:xfrm>
            <a:off x="4272742" y="5206474"/>
            <a:ext cx="3502430" cy="1084150"/>
          </a:xfrm>
          <a:prstGeom prst="ellipse">
            <a:avLst/>
          </a:prstGeom>
          <a:solidFill>
            <a:schemeClr val="bg1"/>
          </a:solidFill>
          <a:ln w="38100">
            <a:solidFill>
              <a:srgbClr val="BD58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4B8D938F-F660-4A45-A731-85DF167B6C19}"/>
              </a:ext>
            </a:extLst>
          </p:cNvPr>
          <p:cNvSpPr txBox="1"/>
          <p:nvPr/>
        </p:nvSpPr>
        <p:spPr>
          <a:xfrm>
            <a:off x="4590573" y="5271495"/>
            <a:ext cx="30108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dirty="0" err="1">
                <a:solidFill>
                  <a:srgbClr val="404040"/>
                </a:solidFill>
              </a:rPr>
              <a:t>Pay</a:t>
            </a:r>
            <a:r>
              <a:rPr lang="es-ES" sz="2800" dirty="0">
                <a:solidFill>
                  <a:srgbClr val="404040"/>
                </a:solidFill>
              </a:rPr>
              <a:t> </a:t>
            </a:r>
            <a:r>
              <a:rPr lang="es-ES" sz="2800" dirty="0" err="1">
                <a:solidFill>
                  <a:srgbClr val="404040"/>
                </a:solidFill>
              </a:rPr>
              <a:t>for</a:t>
            </a:r>
            <a:r>
              <a:rPr lang="es-ES" sz="2800" dirty="0">
                <a:solidFill>
                  <a:srgbClr val="404040"/>
                </a:solidFill>
              </a:rPr>
              <a:t> a</a:t>
            </a:r>
          </a:p>
          <a:p>
            <a:pPr algn="ctr"/>
            <a:r>
              <a:rPr lang="es-ES" sz="2800" dirty="0">
                <a:solidFill>
                  <a:srgbClr val="404040"/>
                </a:solidFill>
              </a:rPr>
              <a:t>capsule</a:t>
            </a:r>
          </a:p>
        </p:txBody>
      </p:sp>
      <p:cxnSp>
        <p:nvCxnSpPr>
          <p:cNvPr id="33" name="Conector recto de flecha 32">
            <a:extLst>
              <a:ext uri="{FF2B5EF4-FFF2-40B4-BE49-F238E27FC236}">
                <a16:creationId xmlns:a16="http://schemas.microsoft.com/office/drawing/2014/main" id="{F85D61BF-EC18-456A-943F-11F794BE71AB}"/>
              </a:ext>
            </a:extLst>
          </p:cNvPr>
          <p:cNvCxnSpPr>
            <a:cxnSpLocks/>
            <a:stCxn id="16" idx="1"/>
            <a:endCxn id="14" idx="3"/>
          </p:cNvCxnSpPr>
          <p:nvPr/>
        </p:nvCxnSpPr>
        <p:spPr>
          <a:xfrm flipV="1">
            <a:off x="4785661" y="3931553"/>
            <a:ext cx="0" cy="1433691"/>
          </a:xfrm>
          <a:prstGeom prst="straightConnector1">
            <a:avLst/>
          </a:prstGeom>
          <a:ln w="38100">
            <a:solidFill>
              <a:srgbClr val="BD582C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CuadroTexto 42">
            <a:extLst>
              <a:ext uri="{FF2B5EF4-FFF2-40B4-BE49-F238E27FC236}">
                <a16:creationId xmlns:a16="http://schemas.microsoft.com/office/drawing/2014/main" id="{A7FD1A1D-F98A-4275-BC37-DEBBAE4A3EA3}"/>
              </a:ext>
            </a:extLst>
          </p:cNvPr>
          <p:cNvSpPr txBox="1"/>
          <p:nvPr/>
        </p:nvSpPr>
        <p:spPr>
          <a:xfrm>
            <a:off x="9112826" y="4994750"/>
            <a:ext cx="31920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dirty="0" err="1">
                <a:solidFill>
                  <a:srgbClr val="404040"/>
                </a:solidFill>
              </a:rPr>
              <a:t>Registered</a:t>
            </a:r>
            <a:r>
              <a:rPr lang="es-ES" sz="2800" dirty="0">
                <a:solidFill>
                  <a:srgbClr val="404040"/>
                </a:solidFill>
              </a:rPr>
              <a:t> </a:t>
            </a:r>
            <a:r>
              <a:rPr lang="es-ES" sz="2800" dirty="0" err="1">
                <a:solidFill>
                  <a:srgbClr val="404040"/>
                </a:solidFill>
              </a:rPr>
              <a:t>user</a:t>
            </a:r>
            <a:endParaRPr lang="es-ES" sz="2800" dirty="0">
              <a:solidFill>
                <a:srgbClr val="4040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760556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Conector recto 25">
            <a:extLst>
              <a:ext uri="{FF2B5EF4-FFF2-40B4-BE49-F238E27FC236}">
                <a16:creationId xmlns:a16="http://schemas.microsoft.com/office/drawing/2014/main" id="{63FFCC5F-E01F-476B-BBC7-D91354817A6B}"/>
              </a:ext>
            </a:extLst>
          </p:cNvPr>
          <p:cNvCxnSpPr>
            <a:cxnSpLocks/>
            <a:stCxn id="16" idx="6"/>
          </p:cNvCxnSpPr>
          <p:nvPr/>
        </p:nvCxnSpPr>
        <p:spPr>
          <a:xfrm flipV="1">
            <a:off x="7775172" y="4479016"/>
            <a:ext cx="2183475" cy="792099"/>
          </a:xfrm>
          <a:prstGeom prst="line">
            <a:avLst/>
          </a:prstGeom>
          <a:ln w="38100">
            <a:solidFill>
              <a:srgbClr val="BD58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cto 22">
            <a:extLst>
              <a:ext uri="{FF2B5EF4-FFF2-40B4-BE49-F238E27FC236}">
                <a16:creationId xmlns:a16="http://schemas.microsoft.com/office/drawing/2014/main" id="{31A25D3B-6F76-43CC-AE9C-928910231B55}"/>
              </a:ext>
            </a:extLst>
          </p:cNvPr>
          <p:cNvCxnSpPr>
            <a:cxnSpLocks/>
            <a:stCxn id="14" idx="6"/>
          </p:cNvCxnSpPr>
          <p:nvPr/>
        </p:nvCxnSpPr>
        <p:spPr>
          <a:xfrm>
            <a:off x="7775172" y="3787225"/>
            <a:ext cx="2125286" cy="32303"/>
          </a:xfrm>
          <a:prstGeom prst="line">
            <a:avLst/>
          </a:prstGeom>
          <a:ln w="38100">
            <a:solidFill>
              <a:srgbClr val="BD58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E1B4AF62-5FE0-4FE1-B141-75F3863F51AC}"/>
              </a:ext>
            </a:extLst>
          </p:cNvPr>
          <p:cNvCxnSpPr>
            <a:cxnSpLocks/>
            <a:stCxn id="10" idx="6"/>
          </p:cNvCxnSpPr>
          <p:nvPr/>
        </p:nvCxnSpPr>
        <p:spPr>
          <a:xfrm>
            <a:off x="7775172" y="2306420"/>
            <a:ext cx="2255519" cy="971033"/>
          </a:xfrm>
          <a:prstGeom prst="line">
            <a:avLst/>
          </a:prstGeom>
          <a:ln w="38100">
            <a:solidFill>
              <a:srgbClr val="BD58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>
            <a:extLst>
              <a:ext uri="{FF2B5EF4-FFF2-40B4-BE49-F238E27FC236}">
                <a16:creationId xmlns:a16="http://schemas.microsoft.com/office/drawing/2014/main" id="{6D8DCD0B-FE20-4F13-8D74-A282722E4F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/>
              <a:t>CORE USE CASES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B0B1BE3-24A8-4A62-A19D-05B57E442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55</a:t>
            </a:fld>
            <a:endParaRPr lang="es-ES"/>
          </a:p>
        </p:txBody>
      </p:sp>
      <p:pic>
        <p:nvPicPr>
          <p:cNvPr id="6" name="Gráfico 5" descr="Hombre">
            <a:extLst>
              <a:ext uri="{FF2B5EF4-FFF2-40B4-BE49-F238E27FC236}">
                <a16:creationId xmlns:a16="http://schemas.microsoft.com/office/drawing/2014/main" id="{F712FC57-5578-4857-95B4-7A22ACADC9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4236" y="2938923"/>
            <a:ext cx="1903614" cy="1903614"/>
          </a:xfrm>
          <a:prstGeom prst="rect">
            <a:avLst/>
          </a:prstGeom>
        </p:spPr>
      </p:pic>
      <p:pic>
        <p:nvPicPr>
          <p:cNvPr id="7" name="Gráfico 6" descr="Hombre">
            <a:extLst>
              <a:ext uri="{FF2B5EF4-FFF2-40B4-BE49-F238E27FC236}">
                <a16:creationId xmlns:a16="http://schemas.microsoft.com/office/drawing/2014/main" id="{506F3C63-61DC-4898-AB23-593ECC2AB3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44150" y="2938923"/>
            <a:ext cx="1903614" cy="1903614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EFBD5C79-31AC-47D3-B10F-48F7F277819B}"/>
              </a:ext>
            </a:extLst>
          </p:cNvPr>
          <p:cNvSpPr txBox="1"/>
          <p:nvPr/>
        </p:nvSpPr>
        <p:spPr>
          <a:xfrm>
            <a:off x="0" y="4842350"/>
            <a:ext cx="31920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dirty="0" err="1">
                <a:solidFill>
                  <a:srgbClr val="404040"/>
                </a:solidFill>
              </a:rPr>
              <a:t>Unregistered</a:t>
            </a:r>
            <a:r>
              <a:rPr lang="es-ES" sz="2800" dirty="0">
                <a:solidFill>
                  <a:srgbClr val="404040"/>
                </a:solidFill>
              </a:rPr>
              <a:t> </a:t>
            </a:r>
            <a:r>
              <a:rPr lang="es-ES" sz="2800" dirty="0" err="1">
                <a:solidFill>
                  <a:srgbClr val="404040"/>
                </a:solidFill>
              </a:rPr>
              <a:t>user</a:t>
            </a:r>
            <a:endParaRPr lang="es-ES" sz="2800" dirty="0">
              <a:solidFill>
                <a:srgbClr val="404040"/>
              </a:solidFill>
            </a:endParaRPr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0B3A1591-E62A-4AE5-BFFF-18F4F0C32991}"/>
              </a:ext>
            </a:extLst>
          </p:cNvPr>
          <p:cNvSpPr/>
          <p:nvPr/>
        </p:nvSpPr>
        <p:spPr>
          <a:xfrm>
            <a:off x="4272742" y="1764345"/>
            <a:ext cx="3502430" cy="1084150"/>
          </a:xfrm>
          <a:prstGeom prst="ellipse">
            <a:avLst/>
          </a:prstGeom>
          <a:solidFill>
            <a:schemeClr val="bg1"/>
          </a:solidFill>
          <a:ln w="38100">
            <a:solidFill>
              <a:srgbClr val="BD58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7443A1E1-4C1A-4EA1-A235-2E1825CABE1B}"/>
              </a:ext>
            </a:extLst>
          </p:cNvPr>
          <p:cNvSpPr txBox="1"/>
          <p:nvPr/>
        </p:nvSpPr>
        <p:spPr>
          <a:xfrm>
            <a:off x="4590573" y="1829366"/>
            <a:ext cx="30108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dirty="0" err="1">
                <a:solidFill>
                  <a:srgbClr val="404040"/>
                </a:solidFill>
              </a:rPr>
              <a:t>Delete</a:t>
            </a:r>
            <a:endParaRPr lang="es-ES" sz="2800" dirty="0">
              <a:solidFill>
                <a:srgbClr val="404040"/>
              </a:solidFill>
            </a:endParaRPr>
          </a:p>
          <a:p>
            <a:pPr algn="ctr"/>
            <a:r>
              <a:rPr lang="es-ES" sz="2800" dirty="0">
                <a:solidFill>
                  <a:srgbClr val="404040"/>
                </a:solidFill>
              </a:rPr>
              <a:t>capsule</a:t>
            </a:r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A152E6F0-DF66-43DA-BF9E-A78F093FCF0B}"/>
              </a:ext>
            </a:extLst>
          </p:cNvPr>
          <p:cNvSpPr/>
          <p:nvPr/>
        </p:nvSpPr>
        <p:spPr>
          <a:xfrm>
            <a:off x="4272742" y="3245150"/>
            <a:ext cx="3502430" cy="1084150"/>
          </a:xfrm>
          <a:prstGeom prst="ellipse">
            <a:avLst/>
          </a:prstGeom>
          <a:solidFill>
            <a:schemeClr val="bg1"/>
          </a:solidFill>
          <a:ln w="38100">
            <a:solidFill>
              <a:srgbClr val="BD58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A571BBAA-F079-47E9-AC2A-CB5971BDCBE0}"/>
              </a:ext>
            </a:extLst>
          </p:cNvPr>
          <p:cNvSpPr txBox="1"/>
          <p:nvPr/>
        </p:nvSpPr>
        <p:spPr>
          <a:xfrm>
            <a:off x="4518530" y="3310497"/>
            <a:ext cx="30108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dirty="0" err="1">
                <a:solidFill>
                  <a:srgbClr val="404040"/>
                </a:solidFill>
              </a:rPr>
              <a:t>Create</a:t>
            </a:r>
            <a:r>
              <a:rPr lang="es-ES" sz="2800" dirty="0">
                <a:solidFill>
                  <a:srgbClr val="404040"/>
                </a:solidFill>
              </a:rPr>
              <a:t> free</a:t>
            </a:r>
          </a:p>
          <a:p>
            <a:pPr algn="ctr"/>
            <a:r>
              <a:rPr lang="es-ES" sz="2800" dirty="0">
                <a:solidFill>
                  <a:srgbClr val="404040"/>
                </a:solidFill>
              </a:rPr>
              <a:t>capsule</a:t>
            </a:r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26C1D332-8860-4AA1-9360-7293DA776A12}"/>
              </a:ext>
            </a:extLst>
          </p:cNvPr>
          <p:cNvSpPr/>
          <p:nvPr/>
        </p:nvSpPr>
        <p:spPr>
          <a:xfrm>
            <a:off x="4272742" y="4729040"/>
            <a:ext cx="3502430" cy="1084150"/>
          </a:xfrm>
          <a:prstGeom prst="ellipse">
            <a:avLst/>
          </a:prstGeom>
          <a:solidFill>
            <a:schemeClr val="bg1"/>
          </a:solidFill>
          <a:ln w="38100">
            <a:solidFill>
              <a:srgbClr val="BD58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4B8D938F-F660-4A45-A731-85DF167B6C19}"/>
              </a:ext>
            </a:extLst>
          </p:cNvPr>
          <p:cNvSpPr txBox="1"/>
          <p:nvPr/>
        </p:nvSpPr>
        <p:spPr>
          <a:xfrm>
            <a:off x="4590573" y="4794061"/>
            <a:ext cx="30108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dirty="0">
                <a:solidFill>
                  <a:srgbClr val="404040"/>
                </a:solidFill>
              </a:rPr>
              <a:t>View</a:t>
            </a:r>
          </a:p>
          <a:p>
            <a:pPr algn="ctr"/>
            <a:r>
              <a:rPr lang="es-ES" sz="2800" dirty="0">
                <a:solidFill>
                  <a:srgbClr val="404040"/>
                </a:solidFill>
              </a:rPr>
              <a:t>capsule</a:t>
            </a:r>
          </a:p>
        </p:txBody>
      </p:sp>
      <p:sp>
        <p:nvSpPr>
          <p:cNvPr id="43" name="CuadroTexto 42">
            <a:extLst>
              <a:ext uri="{FF2B5EF4-FFF2-40B4-BE49-F238E27FC236}">
                <a16:creationId xmlns:a16="http://schemas.microsoft.com/office/drawing/2014/main" id="{A7FD1A1D-F98A-4275-BC37-DEBBAE4A3EA3}"/>
              </a:ext>
            </a:extLst>
          </p:cNvPr>
          <p:cNvSpPr txBox="1"/>
          <p:nvPr/>
        </p:nvSpPr>
        <p:spPr>
          <a:xfrm>
            <a:off x="9112826" y="4994750"/>
            <a:ext cx="31920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dirty="0" err="1">
                <a:solidFill>
                  <a:srgbClr val="404040"/>
                </a:solidFill>
              </a:rPr>
              <a:t>Registered</a:t>
            </a:r>
            <a:r>
              <a:rPr lang="es-ES" sz="2800" dirty="0">
                <a:solidFill>
                  <a:srgbClr val="404040"/>
                </a:solidFill>
              </a:rPr>
              <a:t> </a:t>
            </a:r>
            <a:r>
              <a:rPr lang="es-ES" sz="2800" dirty="0" err="1">
                <a:solidFill>
                  <a:srgbClr val="404040"/>
                </a:solidFill>
              </a:rPr>
              <a:t>user</a:t>
            </a:r>
            <a:endParaRPr lang="es-ES" sz="2800" dirty="0">
              <a:solidFill>
                <a:srgbClr val="404040"/>
              </a:solidFill>
            </a:endParaRPr>
          </a:p>
        </p:txBody>
      </p:sp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C153E7D7-69AB-4D9B-9AF6-4BF6506738F5}"/>
              </a:ext>
            </a:extLst>
          </p:cNvPr>
          <p:cNvCxnSpPr>
            <a:cxnSpLocks/>
            <a:endCxn id="16" idx="2"/>
          </p:cNvCxnSpPr>
          <p:nvPr/>
        </p:nvCxnSpPr>
        <p:spPr>
          <a:xfrm>
            <a:off x="2161309" y="4329300"/>
            <a:ext cx="2111433" cy="941815"/>
          </a:xfrm>
          <a:prstGeom prst="line">
            <a:avLst/>
          </a:prstGeom>
          <a:ln w="38100">
            <a:solidFill>
              <a:srgbClr val="BD58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404895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8598E1E-2701-4F79-9986-D11D70C6E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/>
              <a:t>FIRST SPRINT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E83B9F0-E039-4972-BA42-914F296A8A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s-ES" sz="4800" dirty="0"/>
              <a:t>- Prepare </a:t>
            </a:r>
            <a:r>
              <a:rPr lang="es-ES" sz="4800" dirty="0" err="1"/>
              <a:t>development</a:t>
            </a:r>
            <a:r>
              <a:rPr lang="es-ES" sz="4800" dirty="0"/>
              <a:t> </a:t>
            </a:r>
            <a:r>
              <a:rPr lang="es-ES" sz="4800" dirty="0" err="1"/>
              <a:t>environment</a:t>
            </a:r>
            <a:endParaRPr lang="es-ES" sz="4800" dirty="0"/>
          </a:p>
          <a:p>
            <a:r>
              <a:rPr lang="es-ES" sz="4800" dirty="0"/>
              <a:t>- </a:t>
            </a:r>
            <a:r>
              <a:rPr lang="es-ES" sz="4800" dirty="0" err="1"/>
              <a:t>Implement</a:t>
            </a:r>
            <a:r>
              <a:rPr lang="es-ES" sz="4800" dirty="0"/>
              <a:t> data </a:t>
            </a:r>
            <a:r>
              <a:rPr lang="es-ES" sz="4800" dirty="0" err="1"/>
              <a:t>models</a:t>
            </a:r>
            <a:endParaRPr lang="es-ES" sz="4800" dirty="0"/>
          </a:p>
          <a:p>
            <a:r>
              <a:rPr lang="es-ES" sz="4800" dirty="0"/>
              <a:t>- </a:t>
            </a:r>
            <a:r>
              <a:rPr lang="es-ES" sz="4800" dirty="0" err="1"/>
              <a:t>Work</a:t>
            </a:r>
            <a:r>
              <a:rPr lang="es-ES" sz="4800" dirty="0"/>
              <a:t> </a:t>
            </a:r>
            <a:r>
              <a:rPr lang="es-ES" sz="4800" dirty="0" err="1"/>
              <a:t>on</a:t>
            </a:r>
            <a:r>
              <a:rPr lang="es-ES" sz="4800" dirty="0"/>
              <a:t> </a:t>
            </a:r>
            <a:r>
              <a:rPr lang="es-ES" sz="4800" dirty="0" err="1"/>
              <a:t>requirements</a:t>
            </a:r>
            <a:endParaRPr lang="es-ES" sz="4800" dirty="0"/>
          </a:p>
          <a:p>
            <a:r>
              <a:rPr lang="es-ES" sz="4800" dirty="0"/>
              <a:t>- Test </a:t>
            </a:r>
            <a:r>
              <a:rPr lang="es-ES" sz="4800" dirty="0" err="1"/>
              <a:t>the</a:t>
            </a:r>
            <a:r>
              <a:rPr lang="es-ES" sz="4800" dirty="0"/>
              <a:t> </a:t>
            </a:r>
            <a:r>
              <a:rPr lang="es-ES" sz="4800" dirty="0" err="1"/>
              <a:t>system</a:t>
            </a:r>
            <a:endParaRPr lang="es-ES" sz="4800" dirty="0"/>
          </a:p>
          <a:p>
            <a:r>
              <a:rPr lang="es-ES" sz="4800" dirty="0"/>
              <a:t>- </a:t>
            </a:r>
            <a:r>
              <a:rPr lang="es-ES" sz="4800" dirty="0" err="1"/>
              <a:t>Take</a:t>
            </a:r>
            <a:r>
              <a:rPr lang="es-ES" sz="4800" dirty="0"/>
              <a:t> </a:t>
            </a:r>
            <a:r>
              <a:rPr lang="es-ES" sz="4800" dirty="0" err="1"/>
              <a:t>actions</a:t>
            </a:r>
            <a:r>
              <a:rPr lang="es-ES" sz="4800" dirty="0"/>
              <a:t> </a:t>
            </a:r>
            <a:r>
              <a:rPr lang="es-ES" sz="4800" dirty="0" err="1"/>
              <a:t>according</a:t>
            </a:r>
            <a:r>
              <a:rPr lang="es-ES" sz="4800" dirty="0"/>
              <a:t> </a:t>
            </a:r>
            <a:r>
              <a:rPr lang="es-ES" sz="4800" dirty="0" err="1"/>
              <a:t>to</a:t>
            </a:r>
            <a:r>
              <a:rPr lang="es-ES" sz="4800" dirty="0"/>
              <a:t> </a:t>
            </a:r>
            <a:r>
              <a:rPr lang="es-ES" sz="4800" dirty="0" err="1"/>
              <a:t>feedback</a:t>
            </a:r>
            <a:endParaRPr lang="es-ES" sz="4800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C2E1084-1D0D-41D3-9827-5B5C467E6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56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014683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E8244D-E0F5-45AA-8D3B-C624FD067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/>
              <a:t>TEAM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7A6206F-2AF1-4213-B51C-5A19F7C030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4202096"/>
            <a:ext cx="10058400" cy="1668087"/>
          </a:xfrm>
        </p:spPr>
        <p:txBody>
          <a:bodyPr>
            <a:normAutofit/>
          </a:bodyPr>
          <a:lstStyle/>
          <a:p>
            <a:pPr algn="ctr"/>
            <a:r>
              <a:rPr lang="es-ES" sz="4000" dirty="0"/>
              <a:t>Pablo Rebollo</a:t>
            </a:r>
          </a:p>
          <a:p>
            <a:pPr algn="ctr">
              <a:lnSpc>
                <a:spcPct val="50000"/>
              </a:lnSpc>
            </a:pPr>
            <a:r>
              <a:rPr lang="es-ES" sz="4000" dirty="0"/>
              <a:t>Project manager, </a:t>
            </a:r>
            <a:r>
              <a:rPr lang="es-ES" sz="4000" dirty="0" err="1"/>
              <a:t>backend</a:t>
            </a:r>
            <a:r>
              <a:rPr lang="es-ES" sz="4000" dirty="0"/>
              <a:t> </a:t>
            </a:r>
            <a:r>
              <a:rPr lang="es-ES" sz="4000" dirty="0" err="1"/>
              <a:t>developer</a:t>
            </a:r>
            <a:endParaRPr lang="es-ES" sz="4000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8880E46-22CA-459B-B783-2B6711B7A5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6</a:t>
            </a:fld>
            <a:endParaRPr lang="es-ES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833B8075-06C3-4468-93B2-C833E361EB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7887" y="5252084"/>
            <a:ext cx="2131170" cy="1065585"/>
          </a:xfrm>
          <a:prstGeom prst="rect">
            <a:avLst/>
          </a:prstGeom>
        </p:spPr>
      </p:pic>
      <p:pic>
        <p:nvPicPr>
          <p:cNvPr id="11" name="Gráfico 10">
            <a:extLst>
              <a:ext uri="{FF2B5EF4-FFF2-40B4-BE49-F238E27FC236}">
                <a16:creationId xmlns:a16="http://schemas.microsoft.com/office/drawing/2014/main" id="{57EE6940-E8E0-4306-B2EF-F54860AE15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88549" y="5441926"/>
            <a:ext cx="1585890" cy="856514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43E87904-E35F-41A0-8776-C4B5CF01A3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1085" y="5361046"/>
            <a:ext cx="847310" cy="847663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22A56E99-0454-4701-A3D2-24E935F80DE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4061" b="97497" l="16829" r="90960">
                        <a14:foregroundMark x1="38526" y1="81224" x2="51599" y2="94298"/>
                        <a14:foregroundMark x1="51599" y1="94298" x2="69680" y2="95688"/>
                        <a14:foregroundMark x1="69680" y1="95688" x2="74965" y2="79694"/>
                        <a14:foregroundMark x1="74965" y1="79694" x2="72601" y2="78303"/>
                        <a14:foregroundMark x1="78999" y1="79138" x2="84979" y2="93463"/>
                        <a14:foregroundMark x1="84979" y1="93463" x2="85118" y2="94854"/>
                        <a14:foregroundMark x1="85257" y1="89569" x2="87483" y2="97497"/>
                        <a14:foregroundMark x1="19101" y1="89986" x2="16968" y2="96384"/>
                        <a14:foregroundMark x1="20167" y1="86787" x2="19101" y2="89986"/>
                        <a14:foregroundMark x1="90960" y1="97218" x2="90960" y2="97218"/>
                        <a14:foregroundMark x1="43811" y1="66203" x2="43811" y2="66203"/>
                        <a14:foregroundMark x1="43811" y1="64673" x2="43672" y2="67177"/>
                        <a14:foregroundMark x1="51182" y1="24061" x2="51182" y2="24061"/>
                        <a14:backgroundMark x1="31293" y1="57997" x2="31293" y2="57997"/>
                        <a14:backgroundMark x1="25869" y1="51321" x2="33797" y2="61613"/>
                        <a14:backgroundMark x1="42051" y1="67086" x2="42142" y2="67733"/>
                        <a14:backgroundMark x1="40890" y1="58832" x2="41695" y2="64556"/>
                        <a14:backgroundMark x1="39221" y1="58275" x2="41574" y2="64549"/>
                        <a14:backgroundMark x1="41307" y1="59388" x2="41307" y2="59388"/>
                        <a14:backgroundMark x1="41864" y1="68011" x2="41864" y2="68011"/>
                        <a14:backgroundMark x1="41649" y1="64553" x2="41168" y2="60779"/>
                        <a14:backgroundMark x1="42142" y1="68428" x2="41971" y2="67082"/>
                        <a14:backgroundMark x1="42567" y1="67115" x2="42698" y2="68289"/>
                        <a14:backgroundMark x1="41864" y1="60779" x2="42287" y2="64588"/>
                        <a14:backgroundMark x1="14743" y1="89986" x2="14743" y2="899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589" t="18697" r="10900" b="8793"/>
          <a:stretch/>
        </p:blipFill>
        <p:spPr>
          <a:xfrm>
            <a:off x="4957497" y="1831225"/>
            <a:ext cx="2277006" cy="2277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2030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E8244D-E0F5-45AA-8D3B-C624FD067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/>
              <a:t>TEAM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7A6206F-2AF1-4213-B51C-5A19F7C030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4202096"/>
            <a:ext cx="10058400" cy="1668087"/>
          </a:xfrm>
        </p:spPr>
        <p:txBody>
          <a:bodyPr>
            <a:normAutofit/>
          </a:bodyPr>
          <a:lstStyle/>
          <a:p>
            <a:pPr algn="ctr"/>
            <a:r>
              <a:rPr lang="es-ES" sz="4000" dirty="0"/>
              <a:t>Adrián Cantón</a:t>
            </a:r>
          </a:p>
          <a:p>
            <a:pPr algn="ctr">
              <a:lnSpc>
                <a:spcPct val="50000"/>
              </a:lnSpc>
            </a:pPr>
            <a:r>
              <a:rPr lang="es-ES" sz="4000" dirty="0"/>
              <a:t>Business manager, full-</a:t>
            </a:r>
            <a:r>
              <a:rPr lang="es-ES" sz="4000" dirty="0" err="1"/>
              <a:t>stack</a:t>
            </a:r>
            <a:r>
              <a:rPr lang="es-ES" sz="4000" dirty="0"/>
              <a:t> </a:t>
            </a:r>
            <a:r>
              <a:rPr lang="es-ES" sz="4000" dirty="0" err="1"/>
              <a:t>developer</a:t>
            </a:r>
            <a:endParaRPr lang="es-ES" sz="4000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8880E46-22CA-459B-B783-2B6711B7A5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7</a:t>
            </a:fld>
            <a:endParaRPr lang="es-ES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92B24123-A2CA-41B6-9A02-836DC4459C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7524" y="5255532"/>
            <a:ext cx="2131170" cy="1065585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90EEF387-39DF-48E4-AC02-D756089155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3728" y="5335367"/>
            <a:ext cx="1302668" cy="905916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7F87A5A0-7863-4751-AFC3-A65BA22929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253" y="5335366"/>
            <a:ext cx="905916" cy="905916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FD769ECE-A482-4259-B5CE-AE72D19B6CE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670" b="98582" l="10092" r="97415">
                        <a14:foregroundMark x1="50292" y1="10175" x2="50292" y2="10175"/>
                        <a14:foregroundMark x1="53044" y1="6255" x2="53044" y2="6255"/>
                        <a14:foregroundMark x1="51960" y1="3753" x2="51960" y2="3753"/>
                        <a14:foregroundMark x1="74646" y1="68140" x2="38115" y2="71810"/>
                        <a14:foregroundMark x1="38115" y1="71810" x2="43036" y2="90409"/>
                        <a14:foregroundMark x1="43036" y1="90409" x2="62552" y2="91993"/>
                        <a14:foregroundMark x1="62552" y1="91993" x2="67389" y2="91159"/>
                        <a14:foregroundMark x1="80400" y1="64887" x2="80400" y2="64887"/>
                        <a14:foregroundMark x1="67389" y1="59967" x2="85905" y2="68474"/>
                        <a14:foregroundMark x1="85905" y1="68474" x2="86072" y2="86572"/>
                        <a14:foregroundMark x1="86072" y1="86572" x2="49625" y2="93078"/>
                        <a14:foregroundMark x1="49625" y1="93078" x2="30942" y2="89158"/>
                        <a14:foregroundMark x1="30942" y1="89158" x2="29691" y2="70892"/>
                        <a14:foregroundMark x1="29691" y1="70892" x2="34112" y2="68140"/>
                        <a14:foregroundMark x1="66389" y1="51293" x2="96414" y2="72477"/>
                        <a14:foregroundMark x1="96414" y1="72477" x2="97415" y2="87907"/>
                        <a14:foregroundMark x1="17014" y1="70225" x2="15179" y2="93661"/>
                        <a14:foregroundMark x1="14702" y1="86272" x2="25438" y2="97748"/>
                        <a14:foregroundMark x1="25438" y1="97748" x2="43536" y2="98999"/>
                        <a14:foregroundMark x1="43536" y1="98999" x2="83319" y2="97665"/>
                        <a14:foregroundMark x1="83319" y1="97665" x2="89992" y2="87073"/>
                        <a14:foregroundMark x1="82402" y1="88324" x2="63887" y2="86489"/>
                        <a14:foregroundMark x1="63887" y1="86489" x2="56464" y2="88741"/>
                        <a14:foregroundMark x1="10141" y1="98381" x2="10092" y2="98582"/>
                        <a14:foregroundMark x1="16764" y1="71393" x2="15071" y2="78291"/>
                        <a14:backgroundMark x1="11843" y1="79399" x2="9258" y2="94579"/>
                        <a14:backgroundMark x1="12761" y1="78065" x2="12344" y2="82319"/>
                        <a14:backgroundMark x1="12093" y1="80234" x2="12093" y2="80234"/>
                        <a14:backgroundMark x1="12093" y1="87656" x2="9842" y2="97665"/>
                        <a14:backgroundMark x1="13178" y1="78065" x2="9842" y2="98332"/>
                        <a14:backgroundMark x1="12677" y1="79149" x2="10425" y2="9808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601" t="992" r="2886" b="14495"/>
          <a:stretch/>
        </p:blipFill>
        <p:spPr>
          <a:xfrm>
            <a:off x="4957497" y="1831225"/>
            <a:ext cx="2277006" cy="2277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4859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E8244D-E0F5-45AA-8D3B-C624FD067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/>
              <a:t>TEAM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7A6206F-2AF1-4213-B51C-5A19F7C030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4202096"/>
            <a:ext cx="10058400" cy="1668087"/>
          </a:xfrm>
        </p:spPr>
        <p:txBody>
          <a:bodyPr>
            <a:normAutofit/>
          </a:bodyPr>
          <a:lstStyle/>
          <a:p>
            <a:pPr algn="ctr"/>
            <a:r>
              <a:rPr lang="es-ES" sz="4000" dirty="0"/>
              <a:t>Daniel Carpio</a:t>
            </a:r>
          </a:p>
          <a:p>
            <a:pPr algn="ctr">
              <a:lnSpc>
                <a:spcPct val="50000"/>
              </a:lnSpc>
            </a:pPr>
            <a:r>
              <a:rPr lang="es-ES" sz="4000" dirty="0" err="1"/>
              <a:t>Analist</a:t>
            </a:r>
            <a:r>
              <a:rPr lang="es-ES" sz="4000" dirty="0"/>
              <a:t>, </a:t>
            </a:r>
            <a:r>
              <a:rPr lang="es-ES" sz="4000" dirty="0" err="1"/>
              <a:t>frontend</a:t>
            </a:r>
            <a:r>
              <a:rPr lang="es-ES" sz="4000" dirty="0"/>
              <a:t> </a:t>
            </a:r>
            <a:r>
              <a:rPr lang="es-ES" sz="4000" dirty="0" err="1"/>
              <a:t>developer</a:t>
            </a:r>
            <a:endParaRPr lang="es-ES" sz="4000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8880E46-22CA-459B-B783-2B6711B7A5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8</a:t>
            </a:fld>
            <a:endParaRPr lang="es-ES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5008700B-EB59-4954-9915-2CB2427DFC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7524" y="5255532"/>
            <a:ext cx="2131170" cy="1065585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22A52345-2A5B-4C83-A61D-EAE4BFEC0B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3728" y="5335367"/>
            <a:ext cx="1302668" cy="905916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47574954-5112-43BA-AB38-94012766E8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0531" y="5352645"/>
            <a:ext cx="871360" cy="87136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B733D025-83F3-46A8-B1E5-88E94D9A93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369" b="99382" l="9978" r="97395">
                        <a14:foregroundMark x1="32759" y1="11297" x2="52627" y2="8870"/>
                        <a14:foregroundMark x1="44150" y1="4369" x2="44150" y2="4369"/>
                        <a14:foregroundMark x1="38720" y1="67961" x2="20397" y2="79612"/>
                        <a14:foregroundMark x1="20397" y1="79612" x2="16777" y2="99470"/>
                        <a14:foregroundMark x1="22296" y1="93513" x2="53245" y2="89718"/>
                        <a14:foregroundMark x1="53245" y1="89718" x2="32141" y2="79214"/>
                        <a14:foregroundMark x1="32141" y1="79214" x2="70728" y2="97132"/>
                        <a14:foregroundMark x1="70728" y1="97132" x2="53377" y2="83010"/>
                        <a14:foregroundMark x1="53377" y1="83010" x2="71611" y2="97749"/>
                        <a14:foregroundMark x1="71611" y1="97749" x2="61634" y2="79038"/>
                        <a14:foregroundMark x1="61634" y1="79038" x2="70243" y2="74139"/>
                        <a14:foregroundMark x1="79514" y1="84687" x2="67196" y2="69638"/>
                        <a14:foregroundMark x1="48035" y1="74051" x2="70022" y2="71359"/>
                        <a14:foregroundMark x1="70022" y1="71359" x2="88389" y2="85084"/>
                        <a14:foregroundMark x1="88389" y1="85084" x2="89007" y2="88129"/>
                        <a14:foregroundMark x1="84945" y1="74625" x2="92980" y2="93469"/>
                        <a14:foregroundMark x1="97395" y1="85084" x2="97395" y2="85084"/>
                        <a14:backgroundMark x1="66667" y1="44837" x2="66667" y2="44837"/>
                        <a14:backgroundMark x1="67461" y1="51103" x2="67461" y2="51103"/>
                        <a14:backgroundMark x1="61545" y1="10591" x2="61545" y2="10591"/>
                        <a14:backgroundMark x1="65033" y1="13416" x2="65033" y2="13416"/>
                        <a14:backgroundMark x1="69978" y1="51103" x2="69978" y2="5110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2530" y="1831225"/>
            <a:ext cx="2276001" cy="2277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4455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E8244D-E0F5-45AA-8D3B-C624FD067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/>
              <a:t>TEAM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7A6206F-2AF1-4213-B51C-5A19F7C030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4202096"/>
            <a:ext cx="10058400" cy="1668087"/>
          </a:xfrm>
        </p:spPr>
        <p:txBody>
          <a:bodyPr>
            <a:normAutofit/>
          </a:bodyPr>
          <a:lstStyle/>
          <a:p>
            <a:pPr algn="ctr"/>
            <a:r>
              <a:rPr lang="es-ES" sz="4000" dirty="0"/>
              <a:t>Juan Rodríguez</a:t>
            </a:r>
          </a:p>
          <a:p>
            <a:pPr algn="ctr">
              <a:lnSpc>
                <a:spcPct val="50000"/>
              </a:lnSpc>
            </a:pPr>
            <a:r>
              <a:rPr lang="es-ES" sz="4000" dirty="0" err="1"/>
              <a:t>Requirements</a:t>
            </a:r>
            <a:r>
              <a:rPr lang="es-ES" sz="4000" dirty="0"/>
              <a:t> </a:t>
            </a:r>
            <a:r>
              <a:rPr lang="es-ES" sz="4000" dirty="0" err="1"/>
              <a:t>engineer</a:t>
            </a:r>
            <a:r>
              <a:rPr lang="es-ES" sz="4000" dirty="0"/>
              <a:t>, </a:t>
            </a:r>
            <a:r>
              <a:rPr lang="es-ES" sz="4000" dirty="0" err="1"/>
              <a:t>backend</a:t>
            </a:r>
            <a:r>
              <a:rPr lang="es-ES" sz="4000" dirty="0"/>
              <a:t> </a:t>
            </a:r>
            <a:r>
              <a:rPr lang="es-ES" sz="4000" dirty="0" err="1"/>
              <a:t>developer</a:t>
            </a:r>
            <a:endParaRPr lang="es-ES" sz="4000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8880E46-22CA-459B-B783-2B6711B7A5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9</a:t>
            </a:fld>
            <a:endParaRPr lang="es-ES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830AB78F-A070-4314-AD5C-6F59E99D67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7524" y="5255532"/>
            <a:ext cx="2131170" cy="1065585"/>
          </a:xfrm>
          <a:prstGeom prst="rect">
            <a:avLst/>
          </a:prstGeom>
        </p:spPr>
      </p:pic>
      <p:pic>
        <p:nvPicPr>
          <p:cNvPr id="5" name="Gráfico 4">
            <a:extLst>
              <a:ext uri="{FF2B5EF4-FFF2-40B4-BE49-F238E27FC236}">
                <a16:creationId xmlns:a16="http://schemas.microsoft.com/office/drawing/2014/main" id="{D07B3E85-BAC5-443B-8B72-DA7740186E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82092" y="5344205"/>
            <a:ext cx="888237" cy="888237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4CE97893-D7AC-4084-BC30-2980B61BB4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3728" y="5335367"/>
            <a:ext cx="1302668" cy="905916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3FA24BC0-97A3-4B1F-8AB7-0A4F64A1AEA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6250" b="97917" l="4184" r="96653">
                        <a14:foregroundMark x1="49791" y1="20417" x2="40586" y2="19167"/>
                        <a14:foregroundMark x1="46025" y1="16250" x2="46025" y2="16250"/>
                        <a14:foregroundMark x1="2092" y1="87083" x2="37238" y2="69167"/>
                        <a14:foregroundMark x1="37238" y1="69167" x2="62762" y2="70417"/>
                        <a14:foregroundMark x1="62762" y1="70417" x2="81172" y2="78333"/>
                        <a14:foregroundMark x1="81172" y1="78333" x2="92050" y2="96250"/>
                        <a14:foregroundMark x1="92050" y1="96250" x2="92469" y2="98333"/>
                        <a14:foregroundMark x1="97071" y1="95000" x2="97071" y2="95000"/>
                        <a14:foregroundMark x1="11715" y1="77500" x2="4184" y2="9291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001" t="12823" r="6666" b="209"/>
          <a:stretch/>
        </p:blipFill>
        <p:spPr>
          <a:xfrm>
            <a:off x="4957497" y="1831225"/>
            <a:ext cx="2277006" cy="2277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457655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ción">
  <a:themeElements>
    <a:clrScheme name="Retrospección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ció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ción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686</TotalTime>
  <Words>841</Words>
  <Application>Microsoft Office PowerPoint</Application>
  <PresentationFormat>Panorámica</PresentationFormat>
  <Paragraphs>347</Paragraphs>
  <Slides>56</Slides>
  <Notes>5</Notes>
  <HiddenSlides>0</HiddenSlides>
  <MMClips>6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56</vt:i4>
      </vt:variant>
    </vt:vector>
  </HeadingPairs>
  <TitlesOfParts>
    <vt:vector size="59" baseType="lpstr">
      <vt:lpstr>Calibri</vt:lpstr>
      <vt:lpstr>Calibri Light</vt:lpstr>
      <vt:lpstr>Retrospección</vt:lpstr>
      <vt:lpstr>Presentación de PowerPoint</vt:lpstr>
      <vt:lpstr>OVERVIEW</vt:lpstr>
      <vt:lpstr>IDEA</vt:lpstr>
      <vt:lpstr>IDEA</vt:lpstr>
      <vt:lpstr>TEAM</vt:lpstr>
      <vt:lpstr>TEAM</vt:lpstr>
      <vt:lpstr>TEAM</vt:lpstr>
      <vt:lpstr>TEAM</vt:lpstr>
      <vt:lpstr>TEAM</vt:lpstr>
      <vt:lpstr>TEAM</vt:lpstr>
      <vt:lpstr>GOALS</vt:lpstr>
      <vt:lpstr>SUPPORTING TOOLS</vt:lpstr>
      <vt:lpstr>MVP</vt:lpstr>
      <vt:lpstr>CLASSIFICATION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TECHNOLOGIES</vt:lpstr>
      <vt:lpstr>TECHNOLOGIES</vt:lpstr>
      <vt:lpstr>ALM</vt:lpstr>
      <vt:lpstr>ALM</vt:lpstr>
      <vt:lpstr>HOSTING</vt:lpstr>
      <vt:lpstr>TESTING</vt:lpstr>
      <vt:lpstr>VIABILITY STUDY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COMPETITORS</vt:lpstr>
      <vt:lpstr>COMPETITORS</vt:lpstr>
      <vt:lpstr>SWOT MATRIX</vt:lpstr>
      <vt:lpstr>PILOT USERS</vt:lpstr>
      <vt:lpstr>PILOT USERS</vt:lpstr>
      <vt:lpstr>COMMITMENT</vt:lpstr>
      <vt:lpstr>PAYMENT PLANS</vt:lpstr>
      <vt:lpstr>PLANIFICATION</vt:lpstr>
      <vt:lpstr>PLANIFICATION</vt:lpstr>
      <vt:lpstr>COSTS</vt:lpstr>
      <vt:lpstr>COSTS</vt:lpstr>
      <vt:lpstr>COSTS (REALISTIC 1)</vt:lpstr>
      <vt:lpstr>COSTS (REALISTIC 2)</vt:lpstr>
      <vt:lpstr>COSTS (OPTIMISTIC)</vt:lpstr>
      <vt:lpstr>COSTS (PESIMISTIC)</vt:lpstr>
      <vt:lpstr>RISKS</vt:lpstr>
      <vt:lpstr>PROFIT ESTIMATION</vt:lpstr>
      <vt:lpstr>PROFIT ESTIMATION</vt:lpstr>
      <vt:lpstr>PROFIT ESTIMATION</vt:lpstr>
      <vt:lpstr>THANKS!</vt:lpstr>
      <vt:lpstr>Presentación de PowerPoint</vt:lpstr>
      <vt:lpstr>CORE USE CASES</vt:lpstr>
      <vt:lpstr>CORE USE CASES</vt:lpstr>
      <vt:lpstr>FIRST SPRINT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Rafael Fresno</dc:creator>
  <cp:lastModifiedBy>Rafael Fresno</cp:lastModifiedBy>
  <cp:revision>80</cp:revision>
  <dcterms:created xsi:type="dcterms:W3CDTF">2019-02-28T15:07:00Z</dcterms:created>
  <dcterms:modified xsi:type="dcterms:W3CDTF">2019-03-15T00:00:15Z</dcterms:modified>
</cp:coreProperties>
</file>